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99"/>
  </p:notesMasterIdLst>
  <p:handoutMasterIdLst>
    <p:handoutMasterId r:id="rId100"/>
  </p:handoutMasterIdLst>
  <p:sldIdLst>
    <p:sldId id="256" r:id="rId2"/>
    <p:sldId id="262" r:id="rId3"/>
    <p:sldId id="268" r:id="rId4"/>
    <p:sldId id="305" r:id="rId5"/>
    <p:sldId id="309" r:id="rId6"/>
    <p:sldId id="311" r:id="rId7"/>
    <p:sldId id="312" r:id="rId8"/>
    <p:sldId id="314" r:id="rId9"/>
    <p:sldId id="313" r:id="rId10"/>
    <p:sldId id="310" r:id="rId11"/>
    <p:sldId id="319" r:id="rId12"/>
    <p:sldId id="320" r:id="rId13"/>
    <p:sldId id="321" r:id="rId14"/>
    <p:sldId id="306" r:id="rId15"/>
    <p:sldId id="322" r:id="rId16"/>
    <p:sldId id="317" r:id="rId17"/>
    <p:sldId id="318" r:id="rId18"/>
    <p:sldId id="316" r:id="rId19"/>
    <p:sldId id="325" r:id="rId20"/>
    <p:sldId id="324" r:id="rId21"/>
    <p:sldId id="323" r:id="rId22"/>
    <p:sldId id="326" r:id="rId23"/>
    <p:sldId id="327" r:id="rId24"/>
    <p:sldId id="328" r:id="rId25"/>
    <p:sldId id="329" r:id="rId26"/>
    <p:sldId id="331" r:id="rId27"/>
    <p:sldId id="334" r:id="rId28"/>
    <p:sldId id="332" r:id="rId29"/>
    <p:sldId id="335" r:id="rId30"/>
    <p:sldId id="336" r:id="rId31"/>
    <p:sldId id="337" r:id="rId32"/>
    <p:sldId id="338" r:id="rId33"/>
    <p:sldId id="330" r:id="rId34"/>
    <p:sldId id="339" r:id="rId35"/>
    <p:sldId id="340" r:id="rId36"/>
    <p:sldId id="342" r:id="rId37"/>
    <p:sldId id="341" r:id="rId38"/>
    <p:sldId id="343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3" r:id="rId47"/>
    <p:sldId id="355" r:id="rId48"/>
    <p:sldId id="356" r:id="rId49"/>
    <p:sldId id="358" r:id="rId50"/>
    <p:sldId id="352" r:id="rId51"/>
    <p:sldId id="357" r:id="rId52"/>
    <p:sldId id="354" r:id="rId53"/>
    <p:sldId id="307" r:id="rId54"/>
    <p:sldId id="360" r:id="rId55"/>
    <p:sldId id="361" r:id="rId56"/>
    <p:sldId id="362" r:id="rId57"/>
    <p:sldId id="363" r:id="rId58"/>
    <p:sldId id="365" r:id="rId59"/>
    <p:sldId id="366" r:id="rId60"/>
    <p:sldId id="367" r:id="rId61"/>
    <p:sldId id="368" r:id="rId62"/>
    <p:sldId id="372" r:id="rId63"/>
    <p:sldId id="370" r:id="rId64"/>
    <p:sldId id="371" r:id="rId65"/>
    <p:sldId id="373" r:id="rId66"/>
    <p:sldId id="374" r:id="rId67"/>
    <p:sldId id="378" r:id="rId68"/>
    <p:sldId id="375" r:id="rId69"/>
    <p:sldId id="376" r:id="rId70"/>
    <p:sldId id="377" r:id="rId71"/>
    <p:sldId id="379" r:id="rId72"/>
    <p:sldId id="380" r:id="rId73"/>
    <p:sldId id="381" r:id="rId74"/>
    <p:sldId id="308" r:id="rId75"/>
    <p:sldId id="386" r:id="rId76"/>
    <p:sldId id="387" r:id="rId77"/>
    <p:sldId id="388" r:id="rId78"/>
    <p:sldId id="389" r:id="rId79"/>
    <p:sldId id="394" r:id="rId80"/>
    <p:sldId id="390" r:id="rId81"/>
    <p:sldId id="391" r:id="rId82"/>
    <p:sldId id="392" r:id="rId83"/>
    <p:sldId id="393" r:id="rId84"/>
    <p:sldId id="399" r:id="rId85"/>
    <p:sldId id="398" r:id="rId86"/>
    <p:sldId id="397" r:id="rId87"/>
    <p:sldId id="396" r:id="rId88"/>
    <p:sldId id="395" r:id="rId89"/>
    <p:sldId id="403" r:id="rId90"/>
    <p:sldId id="402" r:id="rId91"/>
    <p:sldId id="401" r:id="rId92"/>
    <p:sldId id="404" r:id="rId93"/>
    <p:sldId id="405" r:id="rId94"/>
    <p:sldId id="406" r:id="rId95"/>
    <p:sldId id="407" r:id="rId96"/>
    <p:sldId id="408" r:id="rId97"/>
    <p:sldId id="409" r:id="rId9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7617" autoAdjust="0"/>
  </p:normalViewPr>
  <p:slideViewPr>
    <p:cSldViewPr>
      <p:cViewPr>
        <p:scale>
          <a:sx n="150" d="100"/>
          <a:sy n="150" d="100"/>
        </p:scale>
        <p:origin x="-1758" y="-8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66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Sheet1!$B$3</c:f>
              <c:strCache>
                <c:ptCount val="1"/>
              </c:strCache>
            </c:strRef>
          </c:tx>
          <c:marker>
            <c:symbol val="none"/>
          </c:marker>
          <c:cat>
            <c:numRef>
              <c:f>Sheet1!$A$4:$A$54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Sheet1!$B$4:$B$54</c:f>
              <c:numCache>
                <c:formatCode>General</c:formatCode>
                <c:ptCount val="51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202</c:v>
                </c:pt>
                <c:pt idx="4">
                  <c:v>202</c:v>
                </c:pt>
                <c:pt idx="5">
                  <c:v>202</c:v>
                </c:pt>
                <c:pt idx="6">
                  <c:v>201</c:v>
                </c:pt>
                <c:pt idx="7">
                  <c:v>200</c:v>
                </c:pt>
                <c:pt idx="8">
                  <c:v>201</c:v>
                </c:pt>
                <c:pt idx="9">
                  <c:v>200</c:v>
                </c:pt>
                <c:pt idx="10">
                  <c:v>200</c:v>
                </c:pt>
                <c:pt idx="11">
                  <c:v>200</c:v>
                </c:pt>
                <c:pt idx="12">
                  <c:v>200</c:v>
                </c:pt>
                <c:pt idx="13">
                  <c:v>199</c:v>
                </c:pt>
                <c:pt idx="14">
                  <c:v>199</c:v>
                </c:pt>
                <c:pt idx="15">
                  <c:v>199</c:v>
                </c:pt>
                <c:pt idx="16">
                  <c:v>199</c:v>
                </c:pt>
                <c:pt idx="17">
                  <c:v>199</c:v>
                </c:pt>
                <c:pt idx="18">
                  <c:v>199</c:v>
                </c:pt>
                <c:pt idx="19">
                  <c:v>199</c:v>
                </c:pt>
                <c:pt idx="20">
                  <c:v>198</c:v>
                </c:pt>
                <c:pt idx="21">
                  <c:v>198</c:v>
                </c:pt>
                <c:pt idx="22">
                  <c:v>198</c:v>
                </c:pt>
                <c:pt idx="23">
                  <c:v>198</c:v>
                </c:pt>
                <c:pt idx="24">
                  <c:v>199</c:v>
                </c:pt>
                <c:pt idx="25">
                  <c:v>195</c:v>
                </c:pt>
                <c:pt idx="26">
                  <c:v>196</c:v>
                </c:pt>
                <c:pt idx="27">
                  <c:v>196</c:v>
                </c:pt>
                <c:pt idx="28">
                  <c:v>204</c:v>
                </c:pt>
                <c:pt idx="29">
                  <c:v>189</c:v>
                </c:pt>
                <c:pt idx="30">
                  <c:v>108</c:v>
                </c:pt>
                <c:pt idx="31">
                  <c:v>78</c:v>
                </c:pt>
                <c:pt idx="32">
                  <c:v>84</c:v>
                </c:pt>
                <c:pt idx="33">
                  <c:v>94</c:v>
                </c:pt>
                <c:pt idx="34">
                  <c:v>101</c:v>
                </c:pt>
                <c:pt idx="35">
                  <c:v>110</c:v>
                </c:pt>
                <c:pt idx="36">
                  <c:v>119</c:v>
                </c:pt>
                <c:pt idx="37">
                  <c:v>130</c:v>
                </c:pt>
                <c:pt idx="38">
                  <c:v>182</c:v>
                </c:pt>
                <c:pt idx="39">
                  <c:v>198</c:v>
                </c:pt>
                <c:pt idx="40">
                  <c:v>192</c:v>
                </c:pt>
                <c:pt idx="41">
                  <c:v>192</c:v>
                </c:pt>
                <c:pt idx="42">
                  <c:v>192</c:v>
                </c:pt>
                <c:pt idx="43">
                  <c:v>191</c:v>
                </c:pt>
                <c:pt idx="44">
                  <c:v>191</c:v>
                </c:pt>
                <c:pt idx="45">
                  <c:v>190</c:v>
                </c:pt>
                <c:pt idx="46">
                  <c:v>190</c:v>
                </c:pt>
                <c:pt idx="47">
                  <c:v>190</c:v>
                </c:pt>
                <c:pt idx="48">
                  <c:v>190</c:v>
                </c:pt>
                <c:pt idx="49">
                  <c:v>188</c:v>
                </c:pt>
                <c:pt idx="50">
                  <c:v>185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001472"/>
        <c:axId val="121003392"/>
      </c:lineChart>
      <c:catAx>
        <c:axId val="121001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ko-KR" altLang="en-US" sz="1600" dirty="0" err="1" smtClean="0"/>
                  <a:t>화소</a:t>
                </a:r>
                <a:r>
                  <a:rPr lang="ko-KR" altLang="en-US" sz="1600" dirty="0" smtClean="0"/>
                  <a:t> 가로 좌표</a:t>
                </a:r>
                <a:endParaRPr lang="ko-KR" alt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003392"/>
        <c:crosses val="autoZero"/>
        <c:auto val="1"/>
        <c:lblAlgn val="ctr"/>
        <c:lblOffset val="100"/>
        <c:tickLblSkip val="5"/>
        <c:tickMarkSkip val="5"/>
        <c:noMultiLvlLbl val="0"/>
      </c:catAx>
      <c:valAx>
        <c:axId val="121003392"/>
        <c:scaling>
          <c:orientation val="minMax"/>
          <c:max val="230"/>
          <c:min val="0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 sz="1400"/>
                </a:pPr>
                <a:r>
                  <a:rPr lang="ko-KR" sz="1400"/>
                  <a:t>화소값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8.7154327623728087E-2"/>
              <c:y val="2.3924219282953619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21001472"/>
        <c:crosses val="autoZero"/>
        <c:crossBetween val="between"/>
      </c:valAx>
    </c:plotArea>
    <c:legend>
      <c:legendPos val="r"/>
      <c:legendEntry>
        <c:idx val="0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1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2017-03-06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2017-03-06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4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1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2) </a:t>
            </a:r>
            <a:r>
              <a:rPr lang="en-US" altLang="ko-KR" dirty="0" err="1" smtClean="0"/>
              <a:t>LoG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86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58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9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3/6/2017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8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376243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0" y="6376049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052736"/>
            <a:ext cx="1800200" cy="5256584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052736"/>
            <a:ext cx="6696744" cy="5256584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69368" y="836712"/>
            <a:ext cx="6523112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8" y="1033611"/>
            <a:ext cx="8569325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5256584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2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직사각형 14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9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8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9" r:id="rId5"/>
    <p:sldLayoutId id="2147483940" r:id="rId6"/>
    <p:sldLayoutId id="2147483938" r:id="rId7"/>
    <p:sldLayoutId id="2147483941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CHAPTER </a:t>
            </a:r>
            <a:r>
              <a:rPr lang="en-US" altLang="ko-KR" b="1" dirty="0" smtClean="0"/>
              <a:t>07</a:t>
            </a:r>
            <a:br>
              <a:rPr lang="en-US" altLang="ko-KR" b="1" dirty="0" smtClean="0"/>
            </a:br>
            <a:r>
              <a:rPr lang="ko-KR" altLang="en-US" b="1" dirty="0" smtClean="0"/>
              <a:t>영</a:t>
            </a:r>
            <a:r>
              <a:rPr lang="ko-KR" altLang="en-US" b="1" dirty="0"/>
              <a:t>역</a:t>
            </a:r>
            <a:r>
              <a:rPr lang="ko-KR" altLang="en-US" dirty="0" smtClean="0"/>
              <a:t> </a:t>
            </a:r>
            <a:r>
              <a:rPr lang="ko-KR" altLang="en-US" dirty="0"/>
              <a:t>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02 </a:t>
            </a:r>
            <a:r>
              <a:rPr lang="ko-KR" altLang="en-US" dirty="0" smtClean="0"/>
              <a:t>영상 </a:t>
            </a:r>
            <a:r>
              <a:rPr lang="ko-KR" altLang="en-US" dirty="0"/>
              <a:t>처리와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/>
          <a:stretch/>
        </p:blipFill>
        <p:spPr bwMode="auto">
          <a:xfrm>
            <a:off x="539432" y="620688"/>
            <a:ext cx="7020000" cy="505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710004" y="2564904"/>
            <a:ext cx="1234498" cy="489679"/>
          </a:xfrm>
          <a:prstGeom prst="wedgeRoundRectCallout">
            <a:avLst>
              <a:gd name="adj1" fmla="val -142717"/>
              <a:gd name="adj2" fmla="val -743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소수부분 보존을 위해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 선언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2636952"/>
            <a:ext cx="1080000" cy="360000"/>
            <a:chOff x="323648" y="3285024"/>
            <a:chExt cx="1080000" cy="360000"/>
          </a:xfrm>
        </p:grpSpPr>
        <p:sp>
          <p:nvSpPr>
            <p:cNvPr id="7" name="모서리가 둥근 사각형 설명선 6"/>
            <p:cNvSpPr/>
            <p:nvPr/>
          </p:nvSpPr>
          <p:spPr>
            <a:xfrm>
              <a:off x="323648" y="3285024"/>
              <a:ext cx="1080000" cy="360000"/>
            </a:xfrm>
            <a:prstGeom prst="wedgeRoundRectCallout">
              <a:avLst>
                <a:gd name="adj1" fmla="val 76055"/>
                <a:gd name="adj2" fmla="val -16724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형 선언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323648" y="3285024"/>
              <a:ext cx="1080000" cy="360000"/>
            </a:xfrm>
            <a:prstGeom prst="wedgeRoundRectCallout">
              <a:avLst>
                <a:gd name="adj1" fmla="val 169000"/>
                <a:gd name="adj2" fmla="val 15800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자료형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일치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099" name="_x222700408" descr="EMB00001e4812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794105"/>
            <a:ext cx="2376264" cy="19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3968" y="4581128"/>
            <a:ext cx="2376264" cy="2160240"/>
            <a:chOff x="4283968" y="4581128"/>
            <a:chExt cx="2376264" cy="2160240"/>
          </a:xfrm>
        </p:grpSpPr>
        <p:pic>
          <p:nvPicPr>
            <p:cNvPr id="4097" name="_x222700328" descr="EMB00001e48126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794105"/>
              <a:ext cx="2376264" cy="194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5084012" y="458112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입력영상</a:t>
              </a:r>
              <a:endParaRPr lang="ko-KR" altLang="en-US" dirty="0"/>
            </a:p>
          </p:txBody>
        </p:sp>
      </p:grpSp>
      <p:sp>
        <p:nvSpPr>
          <p:cNvPr id="13" name="모서리가 둥근 사각형 설명선 12"/>
          <p:cNvSpPr/>
          <p:nvPr/>
        </p:nvSpPr>
        <p:spPr>
          <a:xfrm>
            <a:off x="4645575" y="3476524"/>
            <a:ext cx="1807429" cy="538647"/>
          </a:xfrm>
          <a:prstGeom prst="wedgeRoundRectCallout">
            <a:avLst>
              <a:gd name="adj1" fmla="val -125069"/>
              <a:gd name="adj2" fmla="val 452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filter()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 호출하며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블러링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마스크로 회선하여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블러링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8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샤프닝</a:t>
            </a:r>
            <a:r>
              <a:rPr lang="en-US" altLang="ko-KR" dirty="0"/>
              <a:t>(sharpening)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출력화소에서</a:t>
            </a:r>
            <a:r>
              <a:rPr lang="ko-KR" altLang="en-US" dirty="0" smtClean="0"/>
              <a:t> </a:t>
            </a:r>
            <a:r>
              <a:rPr lang="ko-KR" altLang="en-US" dirty="0"/>
              <a:t>이웃 </a:t>
            </a:r>
            <a:r>
              <a:rPr lang="ko-KR" altLang="en-US" dirty="0" err="1"/>
              <a:t>화소끼리</a:t>
            </a:r>
            <a:r>
              <a:rPr lang="ko-KR" altLang="en-US" dirty="0"/>
              <a:t> 차이를 크게 해서 </a:t>
            </a:r>
            <a:r>
              <a:rPr lang="ko-KR" altLang="en-US" dirty="0" smtClean="0"/>
              <a:t>날카로운 </a:t>
            </a:r>
            <a:r>
              <a:rPr lang="ko-KR" altLang="en-US" dirty="0"/>
              <a:t>느낌이 나게 만드는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영상의 세세한 부분을 강조할 수 </a:t>
            </a:r>
            <a:r>
              <a:rPr lang="ko-KR" altLang="en-US" dirty="0" smtClean="0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경계 부분에서 명암대비가 증가되는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사프닝</a:t>
            </a:r>
            <a:r>
              <a:rPr lang="ko-KR" altLang="en-US" dirty="0" smtClean="0"/>
              <a:t> 마스크</a:t>
            </a:r>
            <a:endParaRPr lang="en-US" altLang="ko-KR" dirty="0" smtClean="0"/>
          </a:p>
          <a:p>
            <a:pPr lvl="1"/>
            <a:r>
              <a:rPr lang="ko-KR" altLang="en-US" dirty="0"/>
              <a:t>마스크 원소들의 값 차이가 커지도록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/>
              <a:t>마스크 </a:t>
            </a:r>
            <a:r>
              <a:rPr lang="ko-KR" altLang="en-US" dirty="0" smtClean="0"/>
              <a:t>원소 </a:t>
            </a:r>
            <a:r>
              <a:rPr lang="ko-KR" altLang="en-US" dirty="0" err="1" smtClean="0"/>
              <a:t>전체합이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이 되어야 </a:t>
            </a:r>
            <a:r>
              <a:rPr lang="ko-KR" altLang="en-US" dirty="0" smtClean="0"/>
              <a:t>입력영상 </a:t>
            </a:r>
            <a:r>
              <a:rPr lang="ko-KR" altLang="en-US" dirty="0"/>
              <a:t>밝기가 손실 없이 </a:t>
            </a:r>
            <a:r>
              <a:rPr lang="ko-KR" altLang="en-US" dirty="0" smtClean="0"/>
              <a:t>출력영상 밝기로 </a:t>
            </a:r>
            <a:r>
              <a:rPr lang="ko-KR" altLang="en-US" dirty="0"/>
              <a:t>유지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7.1.3 </a:t>
            </a:r>
            <a:r>
              <a:rPr lang="ko-KR" altLang="en-US" dirty="0" err="1"/>
              <a:t>샤프닝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672161"/>
            <a:ext cx="48672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6228184" y="4680490"/>
            <a:ext cx="1122271" cy="404694"/>
          </a:xfrm>
          <a:prstGeom prst="wedgeRoundRectCallout">
            <a:avLst>
              <a:gd name="adj1" fmla="val -111114"/>
              <a:gd name="adj2" fmla="val 1265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중심계수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2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7.1.3 </a:t>
            </a:r>
            <a:r>
              <a:rPr lang="ko-KR" altLang="en-US" dirty="0" err="1"/>
              <a:t>샤프닝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89"/>
          <a:stretch/>
        </p:blipFill>
        <p:spPr bwMode="auto">
          <a:xfrm>
            <a:off x="539552" y="620688"/>
            <a:ext cx="6840000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708664" y="1340768"/>
            <a:ext cx="1813982" cy="362745"/>
          </a:xfrm>
          <a:prstGeom prst="wedgeRoundRectCallout">
            <a:avLst>
              <a:gd name="adj1" fmla="val -99338"/>
              <a:gd name="adj2" fmla="val 1514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회선 수행함수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이전과 동일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8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7.1.3 </a:t>
            </a:r>
            <a:r>
              <a:rPr lang="ko-KR" altLang="en-US" dirty="0" err="1"/>
              <a:t>샤프닝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0"/>
          <a:stretch/>
        </p:blipFill>
        <p:spPr bwMode="auto">
          <a:xfrm>
            <a:off x="179512" y="692696"/>
            <a:ext cx="6840000" cy="343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5886569" y="1196752"/>
            <a:ext cx="1493743" cy="404694"/>
          </a:xfrm>
          <a:prstGeom prst="wedgeRoundRectCallout">
            <a:avLst>
              <a:gd name="adj1" fmla="val -240017"/>
              <a:gd name="adj2" fmla="val 7408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샤프닝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마스크로 회선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66380" y="2242281"/>
            <a:ext cx="1357948" cy="538647"/>
          </a:xfrm>
          <a:prstGeom prst="wedgeRoundRectCallout">
            <a:avLst>
              <a:gd name="adj1" fmla="val -251708"/>
              <a:gd name="adj2" fmla="val -496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윈도우에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영상으료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표시 위해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형변환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_x222700168" descr="EMB00001e4812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33" y="4509120"/>
            <a:ext cx="2412000" cy="19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22700728" descr="EMB00001e4812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440" y="4499818"/>
            <a:ext cx="2412000" cy="19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222701048" descr="EMB00001e48126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499818"/>
            <a:ext cx="2412000" cy="19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6750557" y="3501008"/>
            <a:ext cx="2168483" cy="624568"/>
          </a:xfrm>
          <a:prstGeom prst="wedgeRoundRectCallout">
            <a:avLst>
              <a:gd name="adj1" fmla="val -31610"/>
              <a:gd name="adj2" fmla="val 1649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너무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강한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</a:rPr>
              <a:t>샤프닝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마스크를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적용하여 결과 영상이 날카롭고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거친 느낌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8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7.2.1 </a:t>
            </a:r>
            <a:r>
              <a:rPr lang="ko-KR" altLang="en-US" dirty="0"/>
              <a:t>차분 연산을 통한 에지 검출 </a:t>
            </a:r>
            <a:endParaRPr lang="en-US" altLang="ko-KR" dirty="0"/>
          </a:p>
          <a:p>
            <a:r>
              <a:rPr lang="en-US" altLang="ko-KR" dirty="0"/>
              <a:t>7.2.2 1</a:t>
            </a:r>
            <a:r>
              <a:rPr lang="ko-KR" altLang="en-US" dirty="0"/>
              <a:t>차 미분 </a:t>
            </a:r>
            <a:r>
              <a:rPr lang="ko-KR" altLang="en-US" dirty="0" smtClean="0"/>
              <a:t>마스크</a:t>
            </a:r>
            <a:endParaRPr lang="en-US" altLang="ko-KR" dirty="0"/>
          </a:p>
          <a:p>
            <a:r>
              <a:rPr lang="en-US" altLang="ko-KR" dirty="0"/>
              <a:t>7.2.4 2</a:t>
            </a:r>
            <a:r>
              <a:rPr lang="ko-KR" altLang="en-US" dirty="0"/>
              <a:t>차 미분 마스크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</a:p>
        </p:txBody>
      </p:sp>
    </p:spTree>
    <p:extLst>
      <p:ext uri="{BB962C8B-B14F-4D97-AF65-F5344CB8AC3E}">
        <p14:creationId xmlns:p14="http://schemas.microsoft.com/office/powerpoint/2010/main" val="424622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0816"/>
            <a:ext cx="3190523" cy="2868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꺾인 연결선 6"/>
          <p:cNvCxnSpPr>
            <a:stCxn id="14" idx="1"/>
            <a:endCxn id="13" idx="1"/>
          </p:cNvCxnSpPr>
          <p:nvPr/>
        </p:nvCxnSpPr>
        <p:spPr>
          <a:xfrm rot="16200000" flipH="1">
            <a:off x="3806970" y="1955407"/>
            <a:ext cx="895847" cy="5507722"/>
          </a:xfrm>
          <a:prstGeom prst="bentConnector3">
            <a:avLst>
              <a:gd name="adj1" fmla="val 213348"/>
            </a:avLst>
          </a:prstGeom>
          <a:ln w="15875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8003" y="575474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범위안</a:t>
            </a:r>
            <a:r>
              <a:rPr lang="ko-KR" altLang="en-US" sz="1600" dirty="0" smtClean="0"/>
              <a:t> 한 행의 </a:t>
            </a:r>
            <a:r>
              <a:rPr lang="ko-KR" altLang="en-US" sz="1600" dirty="0" err="1" smtClean="0"/>
              <a:t>화소값을</a:t>
            </a:r>
            <a:r>
              <a:rPr lang="ko-KR" altLang="en-US" sz="1600" dirty="0" smtClean="0"/>
              <a:t> 그래프로 표현</a:t>
            </a:r>
            <a:endParaRPr lang="ko-KR" altLang="en-US" sz="1600" dirty="0"/>
          </a:p>
        </p:txBody>
      </p:sp>
      <p:sp>
        <p:nvSpPr>
          <p:cNvPr id="9" name="타원 8"/>
          <p:cNvSpPr/>
          <p:nvPr/>
        </p:nvSpPr>
        <p:spPr>
          <a:xfrm>
            <a:off x="7812360" y="2395307"/>
            <a:ext cx="227542" cy="24160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152770" y="1484784"/>
            <a:ext cx="227542" cy="24160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321004" y="3115387"/>
            <a:ext cx="227542" cy="24160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016866" y="1556792"/>
            <a:ext cx="227542" cy="24160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/>
          <p:cNvSpPr/>
          <p:nvPr/>
        </p:nvSpPr>
        <p:spPr>
          <a:xfrm rot="16200000">
            <a:off x="6822975" y="3135209"/>
            <a:ext cx="371558" cy="3672408"/>
          </a:xfrm>
          <a:prstGeom prst="leftBrac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13"/>
          <p:cNvSpPr/>
          <p:nvPr/>
        </p:nvSpPr>
        <p:spPr>
          <a:xfrm rot="16200000">
            <a:off x="1393032" y="3937345"/>
            <a:ext cx="216000" cy="432000"/>
          </a:xfrm>
          <a:prstGeom prst="leftBrac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5183609"/>
              </p:ext>
            </p:extLst>
          </p:nvPr>
        </p:nvGraphicFramePr>
        <p:xfrm>
          <a:off x="4067944" y="1057802"/>
          <a:ext cx="5256584" cy="389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모서리가 둥근 사각형 설명선 17"/>
              <p:cNvSpPr/>
              <p:nvPr/>
            </p:nvSpPr>
            <p:spPr>
              <a:xfrm>
                <a:off x="124661" y="2820982"/>
                <a:ext cx="1122271" cy="404694"/>
              </a:xfrm>
              <a:prstGeom prst="wedgeRoundRectCallout">
                <a:avLst>
                  <a:gd name="adj1" fmla="val 54306"/>
                  <a:gd name="adj2" fmla="val 24704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>
                          <a:latin typeface="Cambria Math"/>
                        </a:rPr>
                        <m:t>좌표</m:t>
                      </m:r>
                      <m:d>
                        <m:dPr>
                          <m:ctrlPr>
                            <a:rPr lang="en-US" altLang="ko-KR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40,250</m:t>
                          </m:r>
                        </m:e>
                      </m:d>
                    </m:oMath>
                  </m:oMathPara>
                </a14:m>
                <a:endParaRPr lang="en-US" altLang="ko-KR" sz="1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8" name="모서리가 둥근 사각형 설명선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1" y="2820982"/>
                <a:ext cx="1122271" cy="404694"/>
              </a:xfrm>
              <a:prstGeom prst="wedgeRoundRectCallout">
                <a:avLst>
                  <a:gd name="adj1" fmla="val 54306"/>
                  <a:gd name="adj2" fmla="val 247044"/>
                  <a:gd name="adj3" fmla="val 16667"/>
                </a:avLst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모서리가 둥근 사각형 설명선 18"/>
              <p:cNvSpPr/>
              <p:nvPr/>
            </p:nvSpPr>
            <p:spPr>
              <a:xfrm>
                <a:off x="5172550" y="2629177"/>
                <a:ext cx="1122271" cy="404694"/>
              </a:xfrm>
              <a:prstGeom prst="wedgeRoundRectCallout">
                <a:avLst>
                  <a:gd name="adj1" fmla="val 135218"/>
                  <a:gd name="adj2" fmla="val -28958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/>
                        </a:rPr>
                        <m:t>28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번째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화소</m:t>
                      </m:r>
                    </m:oMath>
                  </m:oMathPara>
                </a14:m>
                <a:endParaRPr lang="en-US" altLang="ko-KR" sz="1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9" name="모서리가 둥근 사각형 설명선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50" y="2629177"/>
                <a:ext cx="1122271" cy="404694"/>
              </a:xfrm>
              <a:prstGeom prst="wedgeRoundRectCallout">
                <a:avLst>
                  <a:gd name="adj1" fmla="val 135218"/>
                  <a:gd name="adj2" fmla="val -289584"/>
                  <a:gd name="adj3" fmla="val 16667"/>
                </a:avLst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모서리가 둥근 사각형 설명선 19"/>
              <p:cNvSpPr/>
              <p:nvPr/>
            </p:nvSpPr>
            <p:spPr>
              <a:xfrm>
                <a:off x="5580112" y="3501008"/>
                <a:ext cx="1122271" cy="404694"/>
              </a:xfrm>
              <a:prstGeom prst="wedgeRoundRectCallout">
                <a:avLst>
                  <a:gd name="adj1" fmla="val 110322"/>
                  <a:gd name="adj2" fmla="val -107570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/>
                        </a:rPr>
                        <m:t>32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번째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1400" b="0" i="1" smtClean="0">
                          <a:latin typeface="Cambria Math"/>
                        </a:rPr>
                        <m:t>화소</m:t>
                      </m:r>
                    </m:oMath>
                  </m:oMathPara>
                </a14:m>
                <a:endParaRPr lang="en-US" altLang="ko-KR" sz="1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0" name="모서리가 둥근 사각형 설명선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501008"/>
                <a:ext cx="1122271" cy="404694"/>
              </a:xfrm>
              <a:prstGeom prst="wedgeRoundRectCallout">
                <a:avLst>
                  <a:gd name="adj1" fmla="val 110322"/>
                  <a:gd name="adj2" fmla="val -107570"/>
                  <a:gd name="adj3" fmla="val 16667"/>
                </a:avLst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7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7.2.1 </a:t>
            </a:r>
            <a:r>
              <a:rPr lang="ko-KR" altLang="en-US" dirty="0"/>
              <a:t>차분 연산을 통한 에지 검출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61245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3x3 </a:t>
            </a:r>
            <a:r>
              <a:rPr lang="ko-KR" altLang="en-US" dirty="0"/>
              <a:t>마스크로 그 계산 원리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41"/>
          <a:stretch/>
        </p:blipFill>
        <p:spPr bwMode="auto">
          <a:xfrm>
            <a:off x="827584" y="3789035"/>
            <a:ext cx="7056000" cy="275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7.2.1 </a:t>
            </a:r>
            <a:r>
              <a:rPr lang="ko-KR" altLang="en-US" dirty="0"/>
              <a:t>차분 연산을 통한 에지 검출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1"/>
          <a:stretch/>
        </p:blipFill>
        <p:spPr bwMode="auto">
          <a:xfrm>
            <a:off x="467544" y="548680"/>
            <a:ext cx="5760640" cy="629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292080" y="809673"/>
            <a:ext cx="1649075" cy="531095"/>
          </a:xfrm>
          <a:prstGeom prst="wedgeRoundRectCallout">
            <a:avLst>
              <a:gd name="adj1" fmla="val -133501"/>
              <a:gd name="adj2" fmla="val -288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입력영상의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상하좌우 마스크 절반 크기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h_m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제외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276246" y="2846062"/>
            <a:ext cx="1023946" cy="438922"/>
          </a:xfrm>
          <a:prstGeom prst="wedgeRoundRectCallout">
            <a:avLst>
              <a:gd name="adj1" fmla="val -102950"/>
              <a:gd name="adj2" fmla="val -635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마스크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범위내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중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최대값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63888" y="5157192"/>
            <a:ext cx="1126341" cy="362745"/>
          </a:xfrm>
          <a:prstGeom prst="wedgeRoundRectCallout">
            <a:avLst>
              <a:gd name="adj1" fmla="val -131702"/>
              <a:gd name="adj2" fmla="val 940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3x3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마스크 적용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948264" y="1980444"/>
            <a:ext cx="2160000" cy="2312652"/>
            <a:chOff x="6948264" y="1980444"/>
            <a:chExt cx="2160000" cy="2312652"/>
          </a:xfrm>
        </p:grpSpPr>
        <p:pic>
          <p:nvPicPr>
            <p:cNvPr id="14" name="_x222700168" descr="EMB00001e48127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2349776"/>
              <a:ext cx="2160000" cy="1943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640176" y="1980444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입력영상</a:t>
              </a:r>
              <a:endParaRPr lang="ko-KR" altLang="en-US" dirty="0"/>
            </a:p>
          </p:txBody>
        </p:sp>
      </p:grpSp>
      <p:pic>
        <p:nvPicPr>
          <p:cNvPr id="12" name="_x222675864" descr="EMB00001e4812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941" y="4509120"/>
            <a:ext cx="224006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차 연산자 수행 위한 계산 방식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7.2.1 </a:t>
            </a:r>
            <a:r>
              <a:rPr lang="ko-KR" altLang="en-US" dirty="0"/>
              <a:t>차분 연산을 통한 에지 검출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29603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9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7.2.1 </a:t>
            </a:r>
            <a:r>
              <a:rPr lang="ko-KR" altLang="en-US" dirty="0"/>
              <a:t>차분 연산을 통한 에지 검출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32"/>
          <a:stretch/>
        </p:blipFill>
        <p:spPr bwMode="auto">
          <a:xfrm>
            <a:off x="467542" y="620688"/>
            <a:ext cx="6804000" cy="601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664850" y="6093296"/>
            <a:ext cx="1995382" cy="299789"/>
          </a:xfrm>
          <a:prstGeom prst="wedgeRoundRectCallout">
            <a:avLst>
              <a:gd name="adj1" fmla="val -49741"/>
              <a:gd name="adj2" fmla="val -1361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ㅡ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벡터에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364088" y="3989659"/>
            <a:ext cx="2194918" cy="362745"/>
          </a:xfrm>
          <a:prstGeom prst="wedgeRoundRectCallout">
            <a:avLst>
              <a:gd name="adj1" fmla="val -86304"/>
              <a:gd name="adj2" fmla="val -393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영상의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끝단에서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마스크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절반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크기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제외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7.1 </a:t>
            </a:r>
            <a:r>
              <a:rPr lang="ko-KR" altLang="en-US" smtClean="0"/>
              <a:t>회선</a:t>
            </a:r>
            <a:r>
              <a:rPr lang="en-US" altLang="ko-KR" smtClean="0"/>
              <a:t>(convolution)</a:t>
            </a:r>
          </a:p>
          <a:p>
            <a:r>
              <a:rPr lang="en-US" altLang="ko-KR" smtClean="0"/>
              <a:t>7.2 </a:t>
            </a:r>
            <a:r>
              <a:rPr lang="ko-KR" altLang="en-US" smtClean="0"/>
              <a:t>에지 검출</a:t>
            </a:r>
          </a:p>
          <a:p>
            <a:r>
              <a:rPr lang="en-US" altLang="ko-KR" smtClean="0"/>
              <a:t>7.3 </a:t>
            </a:r>
            <a:r>
              <a:rPr lang="ko-KR" altLang="en-US" smtClean="0"/>
              <a:t>기타 필터링</a:t>
            </a:r>
          </a:p>
          <a:p>
            <a:r>
              <a:rPr lang="en-US" altLang="ko-KR" smtClean="0"/>
              <a:t>7.4 </a:t>
            </a:r>
            <a:r>
              <a:rPr lang="ko-KR" altLang="en-US" smtClean="0"/>
              <a:t>모폴로지</a:t>
            </a:r>
            <a:r>
              <a:rPr lang="en-US" altLang="ko-KR" smtClean="0"/>
              <a:t>(morphology)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7.2.1 </a:t>
            </a:r>
            <a:r>
              <a:rPr lang="ko-KR" altLang="en-US" dirty="0"/>
              <a:t>차분 연산을 통한 </a:t>
            </a:r>
            <a:r>
              <a:rPr lang="ko-KR" altLang="en-US" dirty="0" smtClean="0"/>
              <a:t>에 </a:t>
            </a:r>
            <a:r>
              <a:rPr lang="ko-KR" altLang="en-US" dirty="0"/>
              <a:t>검출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7504" y="692696"/>
            <a:ext cx="6787042" cy="6264696"/>
            <a:chOff x="593270" y="692696"/>
            <a:chExt cx="6858290" cy="637696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06"/>
            <a:stretch/>
          </p:blipFill>
          <p:spPr bwMode="auto">
            <a:xfrm>
              <a:off x="611560" y="692696"/>
              <a:ext cx="6840000" cy="335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70" y="3737761"/>
              <a:ext cx="6840000" cy="3331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821886" y="332656"/>
            <a:ext cx="2414410" cy="362745"/>
          </a:xfrm>
          <a:prstGeom prst="wedgeRoundRectCallout">
            <a:avLst>
              <a:gd name="adj1" fmla="val -74221"/>
              <a:gd name="adj2" fmla="val 1382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시작방향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중료방향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두 원소씩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가져오기때문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9" name="_x222700728" descr="EMB00001e4812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366000"/>
            <a:ext cx="2160000" cy="194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948264" y="1980444"/>
            <a:ext cx="2160000" cy="2312652"/>
            <a:chOff x="6948264" y="1980444"/>
            <a:chExt cx="2160000" cy="2312652"/>
          </a:xfrm>
        </p:grpSpPr>
        <p:pic>
          <p:nvPicPr>
            <p:cNvPr id="14340" name="_x222700168" descr="EMB00001e48127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2349776"/>
              <a:ext cx="2160000" cy="1943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640176" y="1980444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입력영상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15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미분 </a:t>
            </a:r>
            <a:endParaRPr lang="en-US" altLang="ko-KR" dirty="0" smtClean="0"/>
          </a:p>
          <a:p>
            <a:pPr lvl="1"/>
            <a:r>
              <a:rPr lang="ko-KR" altLang="en-US" dirty="0"/>
              <a:t>함수의 순간 변화율을 구하는 계산 </a:t>
            </a:r>
            <a:r>
              <a:rPr lang="ko-KR" altLang="en-US" dirty="0" smtClean="0"/>
              <a:t>과정을 의미</a:t>
            </a:r>
            <a:endParaRPr lang="en-US" altLang="ko-KR" dirty="0" smtClean="0"/>
          </a:p>
          <a:p>
            <a:pPr lvl="1"/>
            <a:r>
              <a:rPr lang="ko-KR" altLang="en-US" dirty="0"/>
              <a:t>에지가 </a:t>
            </a:r>
            <a:r>
              <a:rPr lang="ko-KR" altLang="en-US" dirty="0" err="1"/>
              <a:t>화소의</a:t>
            </a:r>
            <a:r>
              <a:rPr lang="ko-KR" altLang="en-US" dirty="0"/>
              <a:t> 밝기가 급격히 변하는 부분이기 때문에 함수의 </a:t>
            </a:r>
            <a:r>
              <a:rPr lang="ko-KR" altLang="en-US" dirty="0" smtClean="0"/>
              <a:t>변화율을 취하는 </a:t>
            </a:r>
            <a:r>
              <a:rPr lang="ko-KR" altLang="en-US" dirty="0"/>
              <a:t>미분 연산을 이용해서 </a:t>
            </a:r>
            <a:r>
              <a:rPr lang="ko-KR" altLang="en-US" dirty="0" smtClean="0"/>
              <a:t>에지 검출 가능</a:t>
            </a:r>
            <a:endParaRPr lang="en-US" altLang="ko-KR" dirty="0"/>
          </a:p>
          <a:p>
            <a:r>
              <a:rPr lang="ko-KR" altLang="en-US" dirty="0"/>
              <a:t>밝기의 </a:t>
            </a:r>
            <a:r>
              <a:rPr lang="ko-KR" altLang="en-US" dirty="0" smtClean="0"/>
              <a:t>변화율을 </a:t>
            </a:r>
            <a:r>
              <a:rPr lang="ko-KR" altLang="en-US" dirty="0"/>
              <a:t>검출하는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밝기에 대한 기울기</a:t>
            </a:r>
            <a:r>
              <a:rPr lang="en-US" altLang="ko-KR" dirty="0"/>
              <a:t>(gradient)</a:t>
            </a:r>
            <a:r>
              <a:rPr lang="ko-KR" altLang="en-US" dirty="0"/>
              <a:t>를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7.2.2 1</a:t>
            </a:r>
            <a:r>
              <a:rPr lang="ko-KR" altLang="en-US" dirty="0"/>
              <a:t>차 미분 마스크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403" y="3933056"/>
            <a:ext cx="4007167" cy="179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661248"/>
            <a:ext cx="2440305" cy="85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926369" y="4107344"/>
            <a:ext cx="1813983" cy="329768"/>
          </a:xfrm>
          <a:prstGeom prst="wedgeRoundRectCallout">
            <a:avLst>
              <a:gd name="adj1" fmla="val -64226"/>
              <a:gd name="adj2" fmla="val 2083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디지털 영상은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픽셀씩으로 근사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65578" y="5589240"/>
            <a:ext cx="1813983" cy="329768"/>
          </a:xfrm>
          <a:prstGeom prst="wedgeRoundRectCallout">
            <a:avLst>
              <a:gd name="adj1" fmla="val -86629"/>
              <a:gd name="adj2" fmla="val 465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밝기 변화율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 강도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72000" y="6165304"/>
            <a:ext cx="1499159" cy="329768"/>
          </a:xfrm>
          <a:prstGeom prst="wedgeRoundRectCallout">
            <a:avLst>
              <a:gd name="adj1" fmla="val -138438"/>
              <a:gd name="adj2" fmla="val -208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기울기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방향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6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대각선 방향으로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-1</a:t>
            </a:r>
            <a:r>
              <a:rPr lang="ko-KR" altLang="en-US" dirty="0"/>
              <a:t>을 배치하여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예제 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로버츠</a:t>
            </a:r>
            <a:r>
              <a:rPr lang="en-US" altLang="ko-KR" dirty="0"/>
              <a:t>(Roberts) </a:t>
            </a:r>
            <a:r>
              <a:rPr lang="ko-KR" altLang="en-US" dirty="0"/>
              <a:t>마스크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4824536" cy="243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32"/>
          <a:stretch/>
        </p:blipFill>
        <p:spPr bwMode="auto">
          <a:xfrm>
            <a:off x="827584" y="4581128"/>
            <a:ext cx="6840000" cy="19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915816" y="5461712"/>
            <a:ext cx="1649075" cy="329768"/>
          </a:xfrm>
          <a:prstGeom prst="wedgeRoundRectCallout">
            <a:avLst>
              <a:gd name="adj1" fmla="val -99338"/>
              <a:gd name="adj2" fmla="val 1514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회선 수행함수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이전과 동일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5" b="31730"/>
          <a:stretch/>
        </p:blipFill>
        <p:spPr bwMode="auto">
          <a:xfrm>
            <a:off x="1260392" y="1380703"/>
            <a:ext cx="6840000" cy="4928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로버츠</a:t>
            </a:r>
            <a:r>
              <a:rPr lang="en-US" altLang="ko-KR" dirty="0"/>
              <a:t>(Roberts) </a:t>
            </a:r>
            <a:r>
              <a:rPr lang="ko-KR" altLang="en-US" dirty="0"/>
              <a:t>마스크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36856" y="1826442"/>
            <a:ext cx="1499159" cy="362745"/>
          </a:xfrm>
          <a:prstGeom prst="wedgeRoundRectCallout">
            <a:avLst>
              <a:gd name="adj1" fmla="val -120341"/>
              <a:gd name="adj2" fmla="val 1146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대각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마스크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23195" y="2882228"/>
            <a:ext cx="1238975" cy="531095"/>
          </a:xfrm>
          <a:prstGeom prst="wedgeRoundRectCallout">
            <a:avLst>
              <a:gd name="adj1" fmla="val 114504"/>
              <a:gd name="adj2" fmla="val 753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행렬 원소의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크기로 에지 강도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-36512" y="3602308"/>
            <a:ext cx="1649076" cy="531095"/>
          </a:xfrm>
          <a:prstGeom prst="wedgeRoundRectCallout">
            <a:avLst>
              <a:gd name="adj1" fmla="val 81581"/>
              <a:gd name="adj2" fmla="val 872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 미분 계산으로 음수 가능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모든 원소 양수화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로버츠</a:t>
            </a:r>
            <a:r>
              <a:rPr lang="en-US" altLang="ko-KR" dirty="0"/>
              <a:t>(Roberts) </a:t>
            </a:r>
            <a:r>
              <a:rPr lang="ko-KR" altLang="en-US" dirty="0"/>
              <a:t>마스크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40854" y="620689"/>
            <a:ext cx="6896862" cy="6171776"/>
            <a:chOff x="240854" y="620689"/>
            <a:chExt cx="6896862" cy="6171776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54" y="3664074"/>
              <a:ext cx="6896862" cy="3128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" t="68190" r="-83" b="1359"/>
            <a:stretch/>
          </p:blipFill>
          <p:spPr bwMode="auto">
            <a:xfrm>
              <a:off x="303337" y="620689"/>
              <a:ext cx="6816852" cy="304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491880" y="1986135"/>
            <a:ext cx="1238975" cy="362745"/>
          </a:xfrm>
          <a:prstGeom prst="wedgeRoundRectCallout">
            <a:avLst>
              <a:gd name="adj1" fmla="val -148297"/>
              <a:gd name="adj2" fmla="val 726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err="1" smtClean="0"/>
              <a:t>로버츠</a:t>
            </a:r>
            <a:r>
              <a:rPr lang="ko-KR" altLang="en-US" sz="1600" dirty="0" smtClean="0"/>
              <a:t> 마스크 원소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06490" y="3311591"/>
            <a:ext cx="1238975" cy="362745"/>
          </a:xfrm>
          <a:prstGeom prst="wedgeRoundRectCallout">
            <a:avLst>
              <a:gd name="adj1" fmla="val -148297"/>
              <a:gd name="adj2" fmla="val 726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err="1" smtClean="0"/>
              <a:t>로버츠</a:t>
            </a:r>
            <a:r>
              <a:rPr lang="ko-KR" altLang="en-US" sz="1600" dirty="0" smtClean="0"/>
              <a:t> 마스크 원소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67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395288" y="980728"/>
            <a:ext cx="8569325" cy="5400675"/>
          </a:xfr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로버츠</a:t>
            </a:r>
            <a:r>
              <a:rPr lang="en-US" altLang="ko-KR" dirty="0"/>
              <a:t>(Roberts) </a:t>
            </a:r>
            <a:r>
              <a:rPr lang="ko-KR" altLang="en-US" dirty="0"/>
              <a:t>마스크</a:t>
            </a:r>
          </a:p>
        </p:txBody>
      </p:sp>
      <p:pic>
        <p:nvPicPr>
          <p:cNvPr id="19460" name="_x222335384" descr="EMB00001e4812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2700000" cy="221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222335944" descr="EMB00001e4812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168" y="1619275"/>
            <a:ext cx="2700000" cy="221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_x222336264" descr="EMB00001e4812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88" y="1628800"/>
            <a:ext cx="2700000" cy="221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" name="_x222336664" descr="EMB00001e48128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381764"/>
            <a:ext cx="2700000" cy="221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808868" y="978023"/>
            <a:ext cx="2005617" cy="365450"/>
            <a:chOff x="4808868" y="978023"/>
            <a:chExt cx="2005617" cy="365450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4819105" y="978023"/>
              <a:ext cx="1995380" cy="362745"/>
            </a:xfrm>
            <a:prstGeom prst="wedgeRoundRectCallout">
              <a:avLst>
                <a:gd name="adj1" fmla="val -99338"/>
                <a:gd name="adj2" fmla="val 15140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각 대각선 방향 에지 검출 영상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808868" y="980728"/>
              <a:ext cx="1995380" cy="362745"/>
            </a:xfrm>
            <a:prstGeom prst="wedgeRoundRectCallout">
              <a:avLst>
                <a:gd name="adj1" fmla="val 73464"/>
                <a:gd name="adj2" fmla="val 15665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각 대각선 방향 에지 검출 영상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오른쪽 중괄호 5"/>
          <p:cNvSpPr/>
          <p:nvPr/>
        </p:nvSpPr>
        <p:spPr>
          <a:xfrm rot="5400000">
            <a:off x="5886168" y="3014976"/>
            <a:ext cx="396000" cy="2160240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7624" y="385175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입력영상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821106" y="3897240"/>
            <a:ext cx="1814726" cy="949435"/>
            <a:chOff x="2821106" y="3897240"/>
            <a:chExt cx="1814726" cy="949435"/>
          </a:xfrm>
        </p:grpSpPr>
        <p:sp>
          <p:nvSpPr>
            <p:cNvPr id="12" name="모서리가 둥근 사각형 설명선 11"/>
            <p:cNvSpPr/>
            <p:nvPr/>
          </p:nvSpPr>
          <p:spPr>
            <a:xfrm>
              <a:off x="2821106" y="4315580"/>
              <a:ext cx="1813982" cy="531095"/>
            </a:xfrm>
            <a:prstGeom prst="wedgeRoundRectCallout">
              <a:avLst>
                <a:gd name="adj1" fmla="val 73464"/>
                <a:gd name="adj2" fmla="val 15665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각 대각선 방향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에지의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크기로 </a:t>
              </a:r>
              <a:endPara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에지 강도 검출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59" b="50000"/>
            <a:stretch/>
          </p:blipFill>
          <p:spPr bwMode="auto">
            <a:xfrm>
              <a:off x="3012043" y="3897240"/>
              <a:ext cx="1623789" cy="426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8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로버츠</a:t>
            </a:r>
            <a:r>
              <a:rPr lang="ko-KR" altLang="en-US" dirty="0" smtClean="0"/>
              <a:t> 마스크의 단점을 보완하기 위해 고안</a:t>
            </a:r>
            <a:endParaRPr lang="en-US" altLang="ko-KR" dirty="0" smtClean="0"/>
          </a:p>
          <a:p>
            <a:pPr lvl="1"/>
            <a:r>
              <a:rPr lang="ko-KR" altLang="en-US" dirty="0"/>
              <a:t>수직 마스크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원소의 배치가 수직 방향으로 구성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에지의</a:t>
            </a:r>
            <a:r>
              <a:rPr lang="ko-KR" altLang="en-US" dirty="0" smtClean="0"/>
              <a:t> 방향도 수직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수평 마스크 </a:t>
            </a:r>
            <a:r>
              <a:rPr lang="en-US" altLang="ko-KR" dirty="0"/>
              <a:t>- </a:t>
            </a:r>
            <a:r>
              <a:rPr lang="ko-KR" altLang="en-US" dirty="0"/>
              <a:t>원소의 배치가 </a:t>
            </a:r>
            <a:r>
              <a:rPr lang="ko-KR" altLang="en-US" dirty="0" smtClean="0"/>
              <a:t>수평 </a:t>
            </a:r>
            <a:r>
              <a:rPr lang="ko-KR" altLang="en-US" dirty="0"/>
              <a:t>방향으로 구성</a:t>
            </a:r>
            <a:r>
              <a:rPr lang="en-US" altLang="ko-KR" dirty="0"/>
              <a:t>, </a:t>
            </a:r>
            <a:r>
              <a:rPr lang="ko-KR" altLang="en-US" dirty="0" err="1"/>
              <a:t>에지의</a:t>
            </a:r>
            <a:r>
              <a:rPr lang="ko-KR" altLang="en-US" dirty="0"/>
              <a:t> 방향도 </a:t>
            </a:r>
            <a:r>
              <a:rPr lang="ko-KR" altLang="en-US" dirty="0" smtClean="0"/>
              <a:t>수평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프리윗</a:t>
            </a:r>
            <a:r>
              <a:rPr lang="en-US" altLang="ko-KR" smtClean="0"/>
              <a:t>(Prewitt) </a:t>
            </a:r>
            <a:r>
              <a:rPr lang="ko-KR" altLang="en-US" smtClean="0"/>
              <a:t>마스크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589881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5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프리윗</a:t>
            </a:r>
            <a:r>
              <a:rPr lang="en-US" altLang="ko-KR" dirty="0"/>
              <a:t>(Prewitt) </a:t>
            </a:r>
            <a:r>
              <a:rPr lang="ko-KR" altLang="en-US" dirty="0"/>
              <a:t>마스크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"/>
          <a:stretch/>
        </p:blipFill>
        <p:spPr bwMode="auto">
          <a:xfrm>
            <a:off x="1331640" y="620688"/>
            <a:ext cx="7242286" cy="593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2998" y="2874178"/>
            <a:ext cx="1238975" cy="482814"/>
          </a:xfrm>
          <a:prstGeom prst="wedgeRoundRectCallout">
            <a:avLst>
              <a:gd name="adj1" fmla="val 121427"/>
              <a:gd name="adj2" fmla="val 1191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OpenCV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제공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회선 수행 함수 사용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292080" y="2852936"/>
            <a:ext cx="1362873" cy="329768"/>
          </a:xfrm>
          <a:prstGeom prst="wedgeRoundRectCallout">
            <a:avLst>
              <a:gd name="adj1" fmla="val -130499"/>
              <a:gd name="adj2" fmla="val 1789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결과 행렬의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자료형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8529" y="4395376"/>
            <a:ext cx="1362873" cy="329768"/>
          </a:xfrm>
          <a:prstGeom prst="wedgeRoundRectCallout">
            <a:avLst>
              <a:gd name="adj1" fmla="val -142380"/>
              <a:gd name="adj2" fmla="val -232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윈도우 영상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표시위해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프리윗</a:t>
            </a:r>
            <a:r>
              <a:rPr lang="en-US" altLang="ko-KR" dirty="0"/>
              <a:t>(Prewitt) </a:t>
            </a:r>
            <a:r>
              <a:rPr lang="ko-KR" altLang="en-US" dirty="0"/>
              <a:t>마스크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83566" y="620687"/>
            <a:ext cx="7020000" cy="6228000"/>
            <a:chOff x="602035" y="1106066"/>
            <a:chExt cx="8115300" cy="728129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38"/>
            <a:stretch/>
          </p:blipFill>
          <p:spPr bwMode="auto">
            <a:xfrm>
              <a:off x="611560" y="1106066"/>
              <a:ext cx="8086725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035" y="1681758"/>
              <a:ext cx="8115300" cy="670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091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프리윗</a:t>
            </a:r>
            <a:r>
              <a:rPr lang="en-US" altLang="ko-KR" dirty="0"/>
              <a:t>(Prewitt) </a:t>
            </a:r>
            <a:r>
              <a:rPr lang="ko-KR" altLang="en-US" dirty="0"/>
              <a:t>마스크</a:t>
            </a:r>
          </a:p>
        </p:txBody>
      </p:sp>
      <p:pic>
        <p:nvPicPr>
          <p:cNvPr id="22534" name="_x222335384" descr="EMB00001e4812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328" y="4221088"/>
            <a:ext cx="2700000" cy="22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_x222335944" descr="EMB00001e48128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480" y="1553543"/>
            <a:ext cx="2700000" cy="22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_x222336264" descr="EMB00001e48128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60" y="1553543"/>
            <a:ext cx="2700000" cy="22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_x222336664" descr="EMB00001e48128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3854"/>
            <a:ext cx="2700000" cy="221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808868" y="908720"/>
            <a:ext cx="2005617" cy="365450"/>
            <a:chOff x="4808868" y="978023"/>
            <a:chExt cx="2005617" cy="365450"/>
          </a:xfrm>
        </p:grpSpPr>
        <p:sp>
          <p:nvSpPr>
            <p:cNvPr id="12" name="모서리가 둥근 사각형 설명선 11"/>
            <p:cNvSpPr/>
            <p:nvPr/>
          </p:nvSpPr>
          <p:spPr>
            <a:xfrm>
              <a:off x="4819105" y="978023"/>
              <a:ext cx="1995380" cy="362745"/>
            </a:xfrm>
            <a:prstGeom prst="wedgeRoundRectCallout">
              <a:avLst>
                <a:gd name="adj1" fmla="val -99338"/>
                <a:gd name="adj2" fmla="val 15140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각 대각선 방향 에지 검출 영상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4808868" y="980728"/>
              <a:ext cx="1995380" cy="362745"/>
            </a:xfrm>
            <a:prstGeom prst="wedgeRoundRectCallout">
              <a:avLst>
                <a:gd name="adj1" fmla="val 73464"/>
                <a:gd name="adj2" fmla="val 15665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수평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수직 방향 에지 검출 영상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오른쪽 중괄호 14"/>
          <p:cNvSpPr/>
          <p:nvPr/>
        </p:nvSpPr>
        <p:spPr>
          <a:xfrm rot="5400000">
            <a:off x="5990571" y="2933676"/>
            <a:ext cx="396000" cy="2160240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87623" y="378904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입력영상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830026" y="3779748"/>
            <a:ext cx="1813982" cy="989178"/>
            <a:chOff x="2830026" y="3779748"/>
            <a:chExt cx="1813982" cy="989178"/>
          </a:xfrm>
        </p:grpSpPr>
        <p:sp>
          <p:nvSpPr>
            <p:cNvPr id="14" name="모서리가 둥근 사각형 설명선 13"/>
            <p:cNvSpPr/>
            <p:nvPr/>
          </p:nvSpPr>
          <p:spPr>
            <a:xfrm>
              <a:off x="2830026" y="4237831"/>
              <a:ext cx="1813982" cy="531095"/>
            </a:xfrm>
            <a:prstGeom prst="wedgeRoundRectCallout">
              <a:avLst>
                <a:gd name="adj1" fmla="val 73464"/>
                <a:gd name="adj2" fmla="val 15665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각 대각선 방향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에지의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크기로 </a:t>
              </a:r>
              <a:endPara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에지 강도 검출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59" b="50000"/>
            <a:stretch/>
          </p:blipFill>
          <p:spPr bwMode="auto">
            <a:xfrm>
              <a:off x="2915816" y="3779748"/>
              <a:ext cx="1623789" cy="426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885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7.1.1 </a:t>
            </a:r>
            <a:r>
              <a:rPr lang="ko-KR" altLang="en-US" dirty="0"/>
              <a:t>공간 영역의 개념과 회선 </a:t>
            </a:r>
            <a:endParaRPr lang="en-US" altLang="ko-KR" dirty="0"/>
          </a:p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7.1.3 </a:t>
            </a:r>
            <a:r>
              <a:rPr lang="ko-KR" altLang="en-US" dirty="0" err="1"/>
              <a:t>샤프닝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회선</a:t>
            </a:r>
            <a:r>
              <a:rPr lang="en-US" altLang="ko-KR" dirty="0"/>
              <a:t>(convolution)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프리윗</a:t>
            </a:r>
            <a:r>
              <a:rPr lang="ko-KR" altLang="en-US" dirty="0" smtClean="0"/>
              <a:t> </a:t>
            </a:r>
            <a:r>
              <a:rPr lang="ko-KR" altLang="en-US" dirty="0"/>
              <a:t>마스크와 </a:t>
            </a:r>
            <a:r>
              <a:rPr lang="ko-KR" altLang="en-US" dirty="0" smtClean="0"/>
              <a:t>유사</a:t>
            </a:r>
            <a:r>
              <a:rPr lang="en-US" altLang="ko-KR" dirty="0" smtClean="0"/>
              <a:t>, </a:t>
            </a:r>
            <a:r>
              <a:rPr lang="ko-KR" altLang="en-US" dirty="0" err="1"/>
              <a:t>중심화소의</a:t>
            </a:r>
            <a:r>
              <a:rPr lang="ko-KR" altLang="en-US" dirty="0"/>
              <a:t> 차분에 대한 비중을 </a:t>
            </a:r>
            <a:r>
              <a:rPr lang="en-US" altLang="ko-KR" dirty="0"/>
              <a:t>2</a:t>
            </a:r>
            <a:r>
              <a:rPr lang="ko-KR" altLang="en-US" dirty="0" smtClean="0"/>
              <a:t>배 </a:t>
            </a:r>
            <a:r>
              <a:rPr lang="ko-KR" altLang="en-US" dirty="0"/>
              <a:t>키운 것이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/>
              <a:t>수직</a:t>
            </a:r>
            <a:r>
              <a:rPr lang="en-US" altLang="ko-KR" dirty="0"/>
              <a:t>, </a:t>
            </a:r>
            <a:r>
              <a:rPr lang="ko-KR" altLang="en-US" dirty="0"/>
              <a:t>수평 </a:t>
            </a:r>
            <a:r>
              <a:rPr lang="ko-KR" altLang="en-US" dirty="0" smtClean="0"/>
              <a:t>방향 에지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특히</a:t>
            </a:r>
            <a:r>
              <a:rPr lang="en-US" altLang="ko-KR" dirty="0"/>
              <a:t>, </a:t>
            </a:r>
            <a:r>
              <a:rPr lang="ko-KR" altLang="en-US" dirty="0" err="1"/>
              <a:t>중심화소의</a:t>
            </a:r>
            <a:r>
              <a:rPr lang="ko-KR" altLang="en-US" dirty="0"/>
              <a:t> 차분 비중을 높였기 때문에 </a:t>
            </a:r>
            <a:r>
              <a:rPr lang="ko-KR" altLang="en-US" dirty="0" smtClean="0"/>
              <a:t>대각선 방향 에지 검출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소벨</a:t>
            </a:r>
            <a:r>
              <a:rPr lang="en-US" altLang="ko-KR" dirty="0"/>
              <a:t>(Sobel) </a:t>
            </a:r>
            <a:r>
              <a:rPr lang="ko-KR" altLang="en-US" dirty="0"/>
              <a:t>마스크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319649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4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소벨</a:t>
            </a:r>
            <a:r>
              <a:rPr lang="en-US" altLang="ko-KR" dirty="0"/>
              <a:t>(Sobel) </a:t>
            </a:r>
            <a:r>
              <a:rPr lang="ko-KR" altLang="en-US" dirty="0"/>
              <a:t>마스크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52661"/>
            <a:ext cx="6840000" cy="631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491880" y="1412776"/>
            <a:ext cx="1813982" cy="362745"/>
          </a:xfrm>
          <a:prstGeom prst="wedgeRoundRectCallout">
            <a:avLst>
              <a:gd name="adj1" fmla="val -99338"/>
              <a:gd name="adj2" fmla="val 1514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 크기 계산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이전과 동일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소벨</a:t>
            </a:r>
            <a:r>
              <a:rPr lang="en-US" altLang="ko-KR" dirty="0"/>
              <a:t>(Sobel) </a:t>
            </a:r>
            <a:r>
              <a:rPr lang="ko-KR" altLang="en-US" dirty="0"/>
              <a:t>마스크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56" y="1215407"/>
            <a:ext cx="7380000" cy="394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220072" y="773164"/>
            <a:ext cx="1813982" cy="362745"/>
          </a:xfrm>
          <a:prstGeom prst="wedgeRoundRectCallout">
            <a:avLst>
              <a:gd name="adj1" fmla="val -99338"/>
              <a:gd name="adj2" fmla="val 1514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사용자 정의 함수로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소벨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-15668" y="1781275"/>
            <a:ext cx="1995380" cy="362745"/>
          </a:xfrm>
          <a:prstGeom prst="wedgeRoundRectCallout">
            <a:avLst>
              <a:gd name="adj1" fmla="val 78667"/>
              <a:gd name="adj2" fmla="val 1277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제공함수로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소벨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99992" y="1772816"/>
            <a:ext cx="930860" cy="362745"/>
          </a:xfrm>
          <a:prstGeom prst="wedgeRoundRectCallout">
            <a:avLst>
              <a:gd name="adj1" fmla="val -72720"/>
              <a:gd name="adj2" fmla="val 1225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미분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690229" y="2996952"/>
            <a:ext cx="930860" cy="362745"/>
          </a:xfrm>
          <a:prstGeom prst="wedgeRoundRectCallout">
            <a:avLst>
              <a:gd name="adj1" fmla="val -71249"/>
              <a:gd name="adj2" fmla="val -1295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미분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소벨</a:t>
            </a:r>
            <a:r>
              <a:rPr lang="en-US" altLang="ko-KR" dirty="0"/>
              <a:t>(Sobel) </a:t>
            </a:r>
            <a:r>
              <a:rPr lang="ko-KR" altLang="en-US" dirty="0"/>
              <a:t>마스크</a:t>
            </a:r>
          </a:p>
        </p:txBody>
      </p:sp>
      <p:pic>
        <p:nvPicPr>
          <p:cNvPr id="24581" name="_x222339560" descr="EMB00001e4812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60" y="4077072"/>
            <a:ext cx="2700000" cy="221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_x222339880" descr="EMB00001e4812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484784"/>
            <a:ext cx="2700000" cy="221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_x222340280" descr="EMB00001e48129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76" y="1484784"/>
            <a:ext cx="2700000" cy="221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_x222341080" descr="EMB00001e4812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8" y="4005064"/>
            <a:ext cx="2700000" cy="221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_x222339800" descr="EMB00001e48129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2664000" cy="218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중괄호 16"/>
          <p:cNvSpPr/>
          <p:nvPr/>
        </p:nvSpPr>
        <p:spPr>
          <a:xfrm rot="5400000">
            <a:off x="6102192" y="2798952"/>
            <a:ext cx="396000" cy="2160240"/>
          </a:xfrm>
          <a:prstGeom prst="rightBrac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8" name="_x222340680" descr="EMB00001e48129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28" y="4638461"/>
            <a:ext cx="2700000" cy="221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7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라플라시안</a:t>
            </a:r>
            <a:r>
              <a:rPr lang="ko-KR" altLang="en-US" dirty="0" smtClean="0"/>
              <a:t> 에지 검출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피에르시몽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라플라스라는</a:t>
            </a:r>
            <a:r>
              <a:rPr lang="ko-KR" altLang="en-US" dirty="0" smtClean="0"/>
              <a:t> 프랑스의 수학자 이름을 따서 지은 것</a:t>
            </a:r>
            <a:endParaRPr lang="en-US" altLang="ko-KR" dirty="0" smtClean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f </a:t>
            </a:r>
            <a:r>
              <a:rPr lang="ko-KR" altLang="en-US" dirty="0"/>
              <a:t>에 대한 </a:t>
            </a:r>
            <a:r>
              <a:rPr lang="ko-KR" altLang="en-US" dirty="0" err="1"/>
              <a:t>그래디언트의</a:t>
            </a:r>
            <a:r>
              <a:rPr lang="ko-KR" altLang="en-US" dirty="0"/>
              <a:t> 발산으로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7.2.4 2</a:t>
            </a:r>
            <a:r>
              <a:rPr lang="ko-KR" altLang="en-US" dirty="0" smtClean="0"/>
              <a:t>차 미분 마스크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19621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600325"/>
            <a:ext cx="20764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3779912" y="2810843"/>
            <a:ext cx="288032" cy="258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47864" y="314096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좌표계</a:t>
            </a:r>
            <a:endParaRPr lang="ko-KR" altLang="en-US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82" y="3573016"/>
            <a:ext cx="4360567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638" y="6021288"/>
            <a:ext cx="6077746" cy="55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47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최종 수식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7.2.4 2</a:t>
            </a:r>
            <a:r>
              <a:rPr lang="ko-KR" altLang="en-US" dirty="0"/>
              <a:t>차 미분 마스크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7498321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2578"/>
            <a:ext cx="6077746" cy="55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1) </a:t>
            </a:r>
            <a:r>
              <a:rPr lang="ko-KR" altLang="en-US" dirty="0" err="1"/>
              <a:t>라플라시안</a:t>
            </a:r>
            <a:r>
              <a:rPr lang="ko-KR" altLang="en-US" dirty="0"/>
              <a:t> 에지 </a:t>
            </a:r>
            <a:r>
              <a:rPr lang="ko-KR" altLang="en-US" dirty="0" smtClean="0"/>
              <a:t>검출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52"/>
          <a:stretch/>
        </p:blipFill>
        <p:spPr bwMode="auto">
          <a:xfrm>
            <a:off x="646262" y="692696"/>
            <a:ext cx="7744346" cy="602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376818" y="4434407"/>
            <a:ext cx="1995382" cy="362745"/>
          </a:xfrm>
          <a:prstGeom prst="wedgeRoundRectCallout">
            <a:avLst>
              <a:gd name="adj1" fmla="val -130644"/>
              <a:gd name="adj2" fmla="val -796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라플라시안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원소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529218" y="5874567"/>
            <a:ext cx="1995382" cy="362745"/>
          </a:xfrm>
          <a:prstGeom prst="wedgeRoundRectCallout">
            <a:avLst>
              <a:gd name="adj1" fmla="val -130644"/>
              <a:gd name="adj2" fmla="val -796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라플라시안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원소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29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라플라시안</a:t>
            </a:r>
            <a:r>
              <a:rPr lang="ko-KR" altLang="en-US" dirty="0"/>
              <a:t> 에지 검출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0"/>
          <a:stretch/>
        </p:blipFill>
        <p:spPr bwMode="auto">
          <a:xfrm>
            <a:off x="611560" y="1196752"/>
            <a:ext cx="7744346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644008" y="692696"/>
            <a:ext cx="1499160" cy="482814"/>
          </a:xfrm>
          <a:prstGeom prst="wedgeRoundRectCallout">
            <a:avLst>
              <a:gd name="adj1" fmla="val -91501"/>
              <a:gd name="adj2" fmla="val 1435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원소로 행렬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선언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음수값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때문에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932040" y="3762001"/>
            <a:ext cx="1813984" cy="531095"/>
          </a:xfrm>
          <a:prstGeom prst="wedgeRoundRectCallout">
            <a:avLst>
              <a:gd name="adj1" fmla="val -93198"/>
              <a:gd name="adj2" fmla="val -321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음수값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정리를 위해 절대값 및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변환 한번에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37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라플라시안</a:t>
            </a:r>
            <a:r>
              <a:rPr lang="ko-KR" altLang="en-US" dirty="0"/>
              <a:t> 에지 검출</a:t>
            </a:r>
          </a:p>
        </p:txBody>
      </p:sp>
      <p:pic>
        <p:nvPicPr>
          <p:cNvPr id="32772" name="_x222675784" descr="EMB00001e4812a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68" y="1556792"/>
            <a:ext cx="2880000" cy="2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_x222676104" descr="EMB00001e4812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72" y="4324944"/>
            <a:ext cx="2880000" cy="2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_x222676504" descr="EMB00001e4812a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24944"/>
            <a:ext cx="2880000" cy="2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" name="_x222676904" descr="EMB00001e4812a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72" y="1556792"/>
            <a:ext cx="2880000" cy="23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7236296" y="4221088"/>
            <a:ext cx="1499160" cy="362745"/>
          </a:xfrm>
          <a:prstGeom prst="wedgeRoundRectCallout">
            <a:avLst>
              <a:gd name="adj1" fmla="val -91501"/>
              <a:gd name="adj2" fmla="val 1435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라플라시안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1609" y="386104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6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err="1"/>
              <a:t>LoG</a:t>
            </a:r>
            <a:r>
              <a:rPr lang="en-US" altLang="ko-KR" dirty="0"/>
              <a:t>(Laplacian of Gaussian)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라플라시안은</a:t>
            </a:r>
            <a:r>
              <a:rPr lang="ko-KR" altLang="en-US" dirty="0" smtClean="0"/>
              <a:t> 잡음에 민감한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잡음 </a:t>
            </a:r>
            <a:r>
              <a:rPr lang="ko-KR" altLang="en-US" dirty="0" err="1" smtClean="0"/>
              <a:t>제거후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라플라시안</a:t>
            </a:r>
            <a:r>
              <a:rPr lang="ko-KR" altLang="en-US" dirty="0" smtClean="0"/>
              <a:t> 수행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잡음에 강한 에지 검출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잡음 제거 방법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비선형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계산에서 속도 저하문제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선형 </a:t>
            </a:r>
            <a:r>
              <a:rPr lang="ko-KR" altLang="en-US" dirty="0" err="1" smtClean="0"/>
              <a:t>필터링으로</a:t>
            </a:r>
            <a:r>
              <a:rPr lang="ko-KR" altLang="en-US" dirty="0" smtClean="0"/>
              <a:t> 단일 마스크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</a:t>
            </a:r>
            <a:r>
              <a:rPr lang="en-US" altLang="ko-KR" dirty="0" err="1" smtClean="0"/>
              <a:t>LoG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DoG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78" y="4066778"/>
            <a:ext cx="7003721" cy="58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3962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3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/>
              <a:t>화소</a:t>
            </a:r>
            <a:r>
              <a:rPr lang="ko-KR" altLang="en-US" dirty="0"/>
              <a:t> 기반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화소값</a:t>
            </a:r>
            <a:r>
              <a:rPr lang="ko-KR" altLang="en-US" dirty="0" smtClean="0"/>
              <a:t> </a:t>
            </a:r>
            <a:r>
              <a:rPr lang="ko-KR" altLang="en-US" dirty="0"/>
              <a:t>각각에 대해 여러 가지 </a:t>
            </a:r>
            <a:r>
              <a:rPr lang="ko-KR" altLang="en-US" dirty="0" smtClean="0"/>
              <a:t>연산 수행</a:t>
            </a:r>
            <a:endParaRPr lang="ko-KR" altLang="en-US" dirty="0"/>
          </a:p>
          <a:p>
            <a:r>
              <a:rPr lang="ko-KR" altLang="en-US" dirty="0"/>
              <a:t>역 기반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마스크</a:t>
            </a:r>
            <a:r>
              <a:rPr lang="en-US" altLang="ko-KR" dirty="0"/>
              <a:t>(mask)</a:t>
            </a:r>
            <a:r>
              <a:rPr lang="ko-KR" altLang="en-US" dirty="0"/>
              <a:t>라 불리는 규정된 영역을 기반으로 </a:t>
            </a:r>
            <a:r>
              <a:rPr lang="ko-KR" altLang="en-US" dirty="0" smtClean="0"/>
              <a:t>연산 수행</a:t>
            </a:r>
            <a:endParaRPr lang="en-US" altLang="ko-KR" dirty="0" smtClean="0"/>
          </a:p>
          <a:p>
            <a:pPr lvl="2"/>
            <a:r>
              <a:rPr lang="ko-KR" altLang="en-US" dirty="0" err="1"/>
              <a:t>커널</a:t>
            </a:r>
            <a:r>
              <a:rPr lang="en-US" altLang="ko-KR" dirty="0"/>
              <a:t>(kernel), </a:t>
            </a:r>
            <a:r>
              <a:rPr lang="ko-KR" altLang="en-US" dirty="0"/>
              <a:t>윈도우</a:t>
            </a:r>
            <a:r>
              <a:rPr lang="en-US" altLang="ko-KR" dirty="0"/>
              <a:t>(window), </a:t>
            </a:r>
            <a:r>
              <a:rPr lang="ko-KR" altLang="en-US" dirty="0"/>
              <a:t>필터</a:t>
            </a:r>
            <a:r>
              <a:rPr lang="en-US" altLang="ko-KR" dirty="0"/>
              <a:t>(filter)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7.1.1 </a:t>
            </a:r>
            <a:r>
              <a:rPr lang="ko-KR" altLang="en-US" dirty="0"/>
              <a:t>공간 영역의 개념과 회선</a:t>
            </a:r>
          </a:p>
        </p:txBody>
      </p:sp>
    </p:spTree>
    <p:extLst>
      <p:ext uri="{BB962C8B-B14F-4D97-AF65-F5344CB8AC3E}">
        <p14:creationId xmlns:p14="http://schemas.microsoft.com/office/powerpoint/2010/main" val="27311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DoG</a:t>
            </a:r>
            <a:r>
              <a:rPr lang="en-US" altLang="ko-KR" dirty="0" smtClean="0"/>
              <a:t>(Difference of Gaussian)</a:t>
            </a:r>
          </a:p>
          <a:p>
            <a:pPr lvl="1"/>
            <a:r>
              <a:rPr lang="ko-KR" altLang="en-US" dirty="0" smtClean="0"/>
              <a:t>단순한 방법으로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미분 계산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스무딩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필터링의</a:t>
            </a:r>
            <a:r>
              <a:rPr lang="ko-KR" altLang="en-US" dirty="0" smtClean="0"/>
              <a:t> 차이를 이용해서 에지를 검출하는 방법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</a:t>
            </a:r>
            <a:r>
              <a:rPr lang="en-US" altLang="ko-KR" dirty="0" err="1" smtClean="0"/>
              <a:t>LoG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DoG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7200800" cy="94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0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en-US" altLang="ko-KR" dirty="0" err="1"/>
              <a:t>LoG</a:t>
            </a:r>
            <a:r>
              <a:rPr lang="ko-KR" altLang="en-US" dirty="0"/>
              <a:t>와 </a:t>
            </a:r>
            <a:r>
              <a:rPr lang="en-US" altLang="ko-KR" dirty="0" err="1"/>
              <a:t>DoG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 bwMode="auto">
          <a:xfrm>
            <a:off x="509588" y="586730"/>
            <a:ext cx="6840000" cy="629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588224" y="4221088"/>
            <a:ext cx="1238975" cy="362745"/>
          </a:xfrm>
          <a:prstGeom prst="wedgeRoundRectCallout">
            <a:avLst>
              <a:gd name="adj1" fmla="val -79797"/>
              <a:gd name="adj2" fmla="val 2433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수식에 따라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61072" y="3356992"/>
            <a:ext cx="1499160" cy="362745"/>
          </a:xfrm>
          <a:prstGeom prst="wedgeRoundRectCallout">
            <a:avLst>
              <a:gd name="adj1" fmla="val -79797"/>
              <a:gd name="adj2" fmla="val 2433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중심에서 좌표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50304" y="5589240"/>
            <a:ext cx="1813984" cy="362745"/>
          </a:xfrm>
          <a:prstGeom prst="wedgeRoundRectCallout">
            <a:avLst>
              <a:gd name="adj1" fmla="val -123904"/>
              <a:gd name="adj2" fmla="val 752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계수의 합이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 되도록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0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en-US" altLang="ko-KR" dirty="0" err="1"/>
              <a:t>LoG</a:t>
            </a:r>
            <a:r>
              <a:rPr lang="ko-KR" altLang="en-US" dirty="0"/>
              <a:t>와 </a:t>
            </a:r>
            <a:r>
              <a:rPr lang="en-US" altLang="ko-KR" dirty="0" err="1"/>
              <a:t>DoG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14003" y="548681"/>
            <a:ext cx="6850285" cy="6399186"/>
            <a:chOff x="314003" y="548681"/>
            <a:chExt cx="6850285" cy="639918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539"/>
            <a:stretch/>
          </p:blipFill>
          <p:spPr bwMode="auto">
            <a:xfrm>
              <a:off x="324288" y="548681"/>
              <a:ext cx="6840000" cy="81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03" y="1336992"/>
              <a:ext cx="6840000" cy="561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4630224" y="1515056"/>
            <a:ext cx="1813984" cy="329768"/>
          </a:xfrm>
          <a:prstGeom prst="wedgeRoundRectCallout">
            <a:avLst>
              <a:gd name="adj1" fmla="val -77491"/>
              <a:gd name="adj2" fmla="val 1409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표준 편차에 따라 마스크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220072" y="2132856"/>
            <a:ext cx="2655853" cy="482814"/>
          </a:xfrm>
          <a:prstGeom prst="wedgeRoundRectCallout">
            <a:avLst>
              <a:gd name="adj1" fmla="val -110571"/>
              <a:gd name="adj2" fmla="val 1177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제공함수인 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filter2D()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함수에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입력하여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613972" y="3894076"/>
            <a:ext cx="2414412" cy="399020"/>
          </a:xfrm>
          <a:prstGeom prst="wedgeRoundRectCallout">
            <a:avLst>
              <a:gd name="adj1" fmla="val -158270"/>
              <a:gd name="adj2" fmla="val 1020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블러링의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차분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DoG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54267" y="3107060"/>
            <a:ext cx="1374117" cy="549721"/>
            <a:chOff x="6654267" y="3107060"/>
            <a:chExt cx="1374117" cy="549721"/>
          </a:xfrm>
        </p:grpSpPr>
        <p:sp>
          <p:nvSpPr>
            <p:cNvPr id="2" name="직사각형 1"/>
            <p:cNvSpPr/>
            <p:nvPr/>
          </p:nvSpPr>
          <p:spPr>
            <a:xfrm>
              <a:off x="6654267" y="3107060"/>
              <a:ext cx="378705" cy="237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적용</a:t>
              </a:r>
              <a:endParaRPr lang="ko-KR" altLang="en-US" sz="10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모서리가 둥근 사각형 설명선 11"/>
            <p:cNvSpPr/>
            <p:nvPr/>
          </p:nvSpPr>
          <p:spPr>
            <a:xfrm>
              <a:off x="7329016" y="3356992"/>
              <a:ext cx="699368" cy="299789"/>
            </a:xfrm>
            <a:prstGeom prst="wedgeRoundRectCallout">
              <a:avLst>
                <a:gd name="adj1" fmla="val -97561"/>
                <a:gd name="adj2" fmla="val -8385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오타 수정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59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</a:t>
            </a:r>
            <a:r>
              <a:rPr lang="ko-KR" altLang="en-US" dirty="0"/>
              <a:t>과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en-US" altLang="ko-KR" dirty="0" err="1"/>
              <a:t>LoG</a:t>
            </a:r>
            <a:r>
              <a:rPr lang="ko-KR" altLang="en-US" dirty="0"/>
              <a:t>와 </a:t>
            </a:r>
            <a:r>
              <a:rPr lang="en-US" altLang="ko-KR" dirty="0" err="1"/>
              <a:t>DoG</a:t>
            </a:r>
            <a:endParaRPr lang="ko-KR" altLang="en-US" dirty="0"/>
          </a:p>
        </p:txBody>
      </p:sp>
      <p:pic>
        <p:nvPicPr>
          <p:cNvPr id="38916" name="_x222339560" descr="EMB00001e4812b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83030"/>
            <a:ext cx="2700000" cy="219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_x222339880" descr="EMB00001e4812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24" y="4183030"/>
            <a:ext cx="2700000" cy="219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_x222340280" descr="EMB00001e4812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92" y="1556792"/>
            <a:ext cx="2700000" cy="219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3" name="_x222340680" descr="EMB00001e4812b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2700000" cy="219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07593" y="377974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5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잡음은 다른 부분과 경계를 </a:t>
            </a:r>
            <a:r>
              <a:rPr lang="ko-KR" altLang="en-US" dirty="0" smtClean="0"/>
              <a:t>이루는 경우 많음</a:t>
            </a:r>
            <a:endParaRPr lang="en-US" altLang="ko-KR" dirty="0" smtClean="0"/>
          </a:p>
          <a:p>
            <a:pPr lvl="1"/>
            <a:r>
              <a:rPr lang="ko-KR" altLang="en-US" dirty="0"/>
              <a:t>대부분의 </a:t>
            </a:r>
            <a:r>
              <a:rPr lang="ko-KR" altLang="en-US" dirty="0" smtClean="0"/>
              <a:t>에지 </a:t>
            </a:r>
            <a:r>
              <a:rPr lang="ko-KR" altLang="en-US" dirty="0"/>
              <a:t>검출 방법이 이 잡음들을 </a:t>
            </a:r>
            <a:r>
              <a:rPr lang="ko-KR" altLang="en-US" dirty="0" err="1"/>
              <a:t>에지로</a:t>
            </a:r>
            <a:r>
              <a:rPr lang="ko-KR" altLang="en-US" dirty="0"/>
              <a:t> </a:t>
            </a:r>
            <a:r>
              <a:rPr lang="ko-KR" altLang="en-US" dirty="0" smtClean="0"/>
              <a:t>검출</a:t>
            </a:r>
            <a:endParaRPr lang="en-US" altLang="ko-KR" dirty="0" smtClean="0"/>
          </a:p>
          <a:p>
            <a:pPr lvl="1"/>
            <a:r>
              <a:rPr lang="ko-KR" altLang="en-US" dirty="0"/>
              <a:t>이런 문제를 보안하는 방법 중의 </a:t>
            </a:r>
            <a:r>
              <a:rPr lang="ko-KR" altLang="en-US" dirty="0" smtClean="0"/>
              <a:t>하나가 </a:t>
            </a:r>
            <a:r>
              <a:rPr lang="ko-KR" altLang="en-US" dirty="0"/>
              <a:t>캐니 에지</a:t>
            </a:r>
            <a:r>
              <a:rPr lang="en-US" altLang="ko-KR" dirty="0"/>
              <a:t>(Canny Edge) </a:t>
            </a:r>
            <a:r>
              <a:rPr lang="ko-KR" altLang="en-US" dirty="0"/>
              <a:t>검출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캐니 에지 </a:t>
            </a:r>
            <a:r>
              <a:rPr lang="ko-KR" altLang="en-US" dirty="0" smtClean="0"/>
              <a:t>검출 </a:t>
            </a:r>
            <a:r>
              <a:rPr lang="en-US" altLang="ko-KR" dirty="0" smtClean="0"/>
              <a:t>-</a:t>
            </a:r>
            <a:r>
              <a:rPr lang="ko-KR" altLang="en-US" dirty="0" smtClean="0"/>
              <a:t>여러 </a:t>
            </a:r>
            <a:r>
              <a:rPr lang="ko-KR" altLang="en-US" dirty="0"/>
              <a:t>단계의 알고리즘으로 구성된 에지 검출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2"/>
            <a:ext cx="7521047" cy="1944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1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블러링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- 5×5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필터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불필요한 잡음 제거 및 필터 크기는  변경가능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r>
              <a:rPr lang="en-US" altLang="ko-KR" dirty="0" smtClean="0"/>
              <a:t>2)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 smtClean="0"/>
              <a:t>기울기</a:t>
            </a:r>
            <a:r>
              <a:rPr lang="en-US" altLang="ko-KR" dirty="0" smtClean="0"/>
              <a:t>(gradient) </a:t>
            </a:r>
            <a:r>
              <a:rPr lang="ko-KR" altLang="en-US" dirty="0" smtClean="0"/>
              <a:t>검출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 방향과 세로 방향의 </a:t>
            </a:r>
            <a:r>
              <a:rPr lang="ko-KR" altLang="en-US" dirty="0" err="1" smtClean="0"/>
              <a:t>소벨</a:t>
            </a:r>
            <a:r>
              <a:rPr lang="ko-KR" altLang="en-US" dirty="0" smtClean="0"/>
              <a:t> 마스크로 회선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회선 </a:t>
            </a:r>
            <a:r>
              <a:rPr lang="ko-KR" altLang="en-US" dirty="0" err="1" smtClean="0"/>
              <a:t>완된</a:t>
            </a:r>
            <a:r>
              <a:rPr lang="ko-KR" altLang="en-US" dirty="0" smtClean="0"/>
              <a:t> 행렬로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기울기의 크기</a:t>
            </a:r>
            <a:r>
              <a:rPr lang="en-US" altLang="ko-KR" dirty="0" smtClean="0"/>
              <a:t>(magnitude)</a:t>
            </a:r>
            <a:r>
              <a:rPr lang="ko-KR" altLang="en-US" dirty="0" smtClean="0"/>
              <a:t>와 방향</a:t>
            </a:r>
            <a:r>
              <a:rPr lang="en-US" altLang="ko-KR" dirty="0" smtClean="0"/>
              <a:t>(direction)</a:t>
            </a:r>
            <a:r>
              <a:rPr lang="ko-KR" altLang="en-US" dirty="0" smtClean="0"/>
              <a:t>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기울기 방향은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방향</a:t>
            </a:r>
            <a:r>
              <a:rPr lang="en-US" altLang="ko-KR" dirty="0" smtClean="0"/>
              <a:t>(0, 45, 90, 135)</a:t>
            </a:r>
            <a:r>
              <a:rPr lang="ko-KR" altLang="en-US" dirty="0" smtClean="0"/>
              <a:t>으로 근사하여 단순화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7.2.5 </a:t>
            </a:r>
            <a:r>
              <a:rPr lang="ko-KR" altLang="en-US" smtClean="0"/>
              <a:t>캐니 에지 검출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err="1"/>
              <a:t>비최대치</a:t>
            </a:r>
            <a:r>
              <a:rPr lang="ko-KR" altLang="en-US" dirty="0"/>
              <a:t> 억제</a:t>
            </a:r>
            <a:r>
              <a:rPr lang="en-US" altLang="ko-KR" dirty="0"/>
              <a:t>(non-maximum </a:t>
            </a:r>
            <a:r>
              <a:rPr lang="en-US" altLang="ko-KR" dirty="0" smtClean="0"/>
              <a:t>suppression)</a:t>
            </a:r>
          </a:p>
          <a:p>
            <a:pPr lvl="1"/>
            <a:r>
              <a:rPr lang="ko-KR" altLang="en-US" dirty="0"/>
              <a:t>기울기의 방향과 </a:t>
            </a:r>
            <a:r>
              <a:rPr lang="ko-KR" altLang="en-US" dirty="0" err="1" smtClean="0"/>
              <a:t>에지의</a:t>
            </a:r>
            <a:r>
              <a:rPr lang="ko-KR" altLang="en-US" dirty="0" smtClean="0"/>
              <a:t> 방향은 </a:t>
            </a:r>
            <a:r>
              <a:rPr lang="ko-KR" altLang="en-US" dirty="0" smtClean="0"/>
              <a:t>수직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기울기 방향에 따른 이웃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2682"/>
            <a:ext cx="3895927" cy="194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899495"/>
            <a:ext cx="5264079" cy="267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7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4) </a:t>
            </a:r>
            <a:r>
              <a:rPr lang="ko-KR" altLang="en-US" dirty="0" smtClean="0"/>
              <a:t>이력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방법</a:t>
            </a:r>
            <a:r>
              <a:rPr lang="en-US" altLang="ko-KR" dirty="0" smtClean="0"/>
              <a:t>(hysteresis thresholding)</a:t>
            </a:r>
          </a:p>
          <a:p>
            <a:pPr lvl="1"/>
            <a:r>
              <a:rPr lang="ko-KR" altLang="en-US" dirty="0" smtClean="0"/>
              <a:t>두 개의 </a:t>
            </a:r>
            <a:r>
              <a:rPr lang="ko-KR" altLang="en-US" dirty="0" err="1" smtClean="0"/>
              <a:t>임계값</a:t>
            </a:r>
            <a:r>
              <a:rPr lang="en-US" altLang="ko-KR" dirty="0" smtClean="0"/>
              <a:t>(Thigh , </a:t>
            </a:r>
            <a:r>
              <a:rPr lang="en-US" altLang="ko-KR" dirty="0" err="1" smtClean="0"/>
              <a:t>Tlow</a:t>
            </a:r>
            <a:r>
              <a:rPr lang="en-US" altLang="ko-KR" dirty="0" smtClean="0"/>
              <a:t> 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사용해 </a:t>
            </a:r>
            <a:r>
              <a:rPr lang="ko-KR" altLang="en-US" dirty="0" smtClean="0"/>
              <a:t>에지 </a:t>
            </a:r>
            <a:r>
              <a:rPr lang="ko-KR" altLang="en-US" dirty="0" smtClean="0"/>
              <a:t>이력 </a:t>
            </a:r>
            <a:r>
              <a:rPr lang="ko-KR" altLang="en-US" dirty="0" smtClean="0"/>
              <a:t>추적으로 </a:t>
            </a:r>
            <a:r>
              <a:rPr lang="ko-KR" altLang="en-US" dirty="0" smtClean="0"/>
              <a:t>에지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 err="1" smtClean="0"/>
              <a:t>화소에서</a:t>
            </a:r>
            <a:r>
              <a:rPr lang="ko-KR" altLang="en-US" dirty="0" smtClean="0"/>
              <a:t> 높은 </a:t>
            </a:r>
            <a:r>
              <a:rPr lang="ko-KR" altLang="en-US" dirty="0" err="1" smtClean="0"/>
              <a:t>임계값보다</a:t>
            </a:r>
            <a:r>
              <a:rPr lang="ko-KR" altLang="en-US" dirty="0" smtClean="0"/>
              <a:t> 크면 에지 추적 시작 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추적하면 추적하지 않은 이웃 </a:t>
            </a:r>
            <a:r>
              <a:rPr lang="ko-KR" altLang="en-US" dirty="0" err="1" smtClean="0"/>
              <a:t>화소로</a:t>
            </a:r>
            <a:r>
              <a:rPr lang="ko-KR" altLang="en-US" dirty="0" smtClean="0"/>
              <a:t> 낮은 </a:t>
            </a:r>
            <a:r>
              <a:rPr lang="ko-KR" altLang="en-US" dirty="0" err="1" smtClean="0"/>
              <a:t>임계값보다</a:t>
            </a:r>
            <a:r>
              <a:rPr lang="ko-KR" altLang="en-US" dirty="0" smtClean="0"/>
              <a:t> 큰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에지로</a:t>
            </a:r>
            <a:r>
              <a:rPr lang="ko-KR" altLang="en-US" dirty="0" smtClean="0"/>
              <a:t> 결정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7.2.5 </a:t>
            </a:r>
            <a:r>
              <a:rPr lang="ko-KR" altLang="en-US" smtClean="0"/>
              <a:t>캐니 에지 검출</a:t>
            </a:r>
            <a:endParaRPr lang="ko-KR" altLang="en-US" dirty="0"/>
          </a:p>
        </p:txBody>
      </p:sp>
      <p:pic>
        <p:nvPicPr>
          <p:cNvPr id="41987" name="_x222323416" descr="EMB00001e4812b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9040"/>
            <a:ext cx="575494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1475656" y="3501008"/>
            <a:ext cx="769305" cy="299789"/>
          </a:xfrm>
          <a:prstGeom prst="wedgeRoundRectCallout">
            <a:avLst>
              <a:gd name="adj1" fmla="val 90478"/>
              <a:gd name="adj2" fmla="val 208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추적 시작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98"/>
          <a:stretch/>
        </p:blipFill>
        <p:spPr bwMode="auto">
          <a:xfrm>
            <a:off x="467544" y="620688"/>
            <a:ext cx="7200000" cy="541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572000" y="3717032"/>
            <a:ext cx="2147232" cy="576064"/>
            <a:chOff x="4572000" y="3717032"/>
            <a:chExt cx="2147232" cy="576064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5220072" y="3717032"/>
              <a:ext cx="1499160" cy="329768"/>
            </a:xfrm>
            <a:prstGeom prst="wedgeRoundRectCallout">
              <a:avLst>
                <a:gd name="adj1" fmla="val -86358"/>
                <a:gd name="adj2" fmla="val 6773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가로방향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세로방향 에지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오른쪽 중괄호 3"/>
            <p:cNvSpPr/>
            <p:nvPr/>
          </p:nvSpPr>
          <p:spPr>
            <a:xfrm>
              <a:off x="4572000" y="3933056"/>
              <a:ext cx="72008" cy="360040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사각형 설명선 8"/>
          <p:cNvSpPr/>
          <p:nvPr/>
        </p:nvSpPr>
        <p:spPr>
          <a:xfrm>
            <a:off x="1856538" y="5418185"/>
            <a:ext cx="1995382" cy="531095"/>
          </a:xfrm>
          <a:prstGeom prst="wedgeRoundRectCallout">
            <a:avLst>
              <a:gd name="adj1" fmla="val 44091"/>
              <a:gd name="adj2" fmla="val -2076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세로 값으로 기울기 계산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라디안이 아닌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각도값으로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반환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4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5538"/>
          <a:stretch/>
        </p:blipFill>
        <p:spPr bwMode="auto">
          <a:xfrm>
            <a:off x="35496" y="614533"/>
            <a:ext cx="7192800" cy="471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3787020" y="2780928"/>
            <a:ext cx="1649076" cy="482814"/>
          </a:xfrm>
          <a:prstGeom prst="wedgeRoundRectCallout">
            <a:avLst>
              <a:gd name="adj1" fmla="val -97794"/>
              <a:gd name="adj2" fmla="val 63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기울기 방향에 따라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개의 이웃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선택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39752" y="2924944"/>
            <a:ext cx="7216342" cy="4018212"/>
            <a:chOff x="1964170" y="3103872"/>
            <a:chExt cx="7216342" cy="401821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765"/>
            <a:stretch/>
          </p:blipFill>
          <p:spPr bwMode="auto">
            <a:xfrm>
              <a:off x="1964170" y="3545916"/>
              <a:ext cx="7192800" cy="3576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07"/>
            <a:stretch/>
          </p:blipFill>
          <p:spPr bwMode="auto">
            <a:xfrm>
              <a:off x="1987712" y="3103872"/>
              <a:ext cx="7192800" cy="540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모서리가 둥근 사각형 설명선 14"/>
          <p:cNvSpPr/>
          <p:nvPr/>
        </p:nvSpPr>
        <p:spPr>
          <a:xfrm>
            <a:off x="7077441" y="4818394"/>
            <a:ext cx="1238975" cy="482814"/>
          </a:xfrm>
          <a:prstGeom prst="wedgeRoundRectCallout">
            <a:avLst>
              <a:gd name="adj1" fmla="val -42345"/>
              <a:gd name="adj2" fmla="val 1322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중심화소가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이웃화소보다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작으면 억제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28184" y="2492896"/>
            <a:ext cx="1362873" cy="482814"/>
          </a:xfrm>
          <a:prstGeom prst="wedgeRoundRectCallout">
            <a:avLst>
              <a:gd name="adj1" fmla="val -97794"/>
              <a:gd name="adj2" fmla="val 63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기울기 방향에 따라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개 이웃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선택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7.1.1 </a:t>
            </a:r>
            <a:r>
              <a:rPr lang="ko-KR" altLang="en-US" dirty="0"/>
              <a:t>공간 영역의 개념과 회선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706797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695770" y="1196752"/>
            <a:ext cx="1020246" cy="404694"/>
          </a:xfrm>
          <a:prstGeom prst="wedgeRoundRectCallout">
            <a:avLst>
              <a:gd name="adj1" fmla="val -112422"/>
              <a:gd name="adj2" fmla="val 2521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중심화소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921" y="2852936"/>
            <a:ext cx="1493743" cy="716939"/>
          </a:xfrm>
          <a:prstGeom prst="wedgeRoundRectCallout">
            <a:avLst>
              <a:gd name="adj1" fmla="val 104775"/>
              <a:gd name="adj2" fmla="val 374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마스크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계수의 비율에 따라 출력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다랄짐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39386" y="5661248"/>
            <a:ext cx="1020246" cy="404694"/>
          </a:xfrm>
          <a:prstGeom prst="wedgeRoundRectCallout">
            <a:avLst>
              <a:gd name="adj1" fmla="val 155708"/>
              <a:gd name="adj2" fmla="val -378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회선 수식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7" b="8756"/>
          <a:stretch/>
        </p:blipFill>
        <p:spPr bwMode="auto">
          <a:xfrm>
            <a:off x="395536" y="823599"/>
            <a:ext cx="7092000" cy="591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923928" y="473967"/>
            <a:ext cx="1649076" cy="362745"/>
          </a:xfrm>
          <a:prstGeom prst="wedgeRoundRectCallout">
            <a:avLst>
              <a:gd name="adj1" fmla="val -97794"/>
              <a:gd name="adj2" fmla="val 63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이력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방법 추적 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88986" y="3645024"/>
            <a:ext cx="2513222" cy="2232248"/>
            <a:chOff x="5796136" y="3429000"/>
            <a:chExt cx="2513222" cy="2232248"/>
          </a:xfrm>
        </p:grpSpPr>
        <p:sp>
          <p:nvSpPr>
            <p:cNvPr id="7" name="모서리가 둥근 사각형 설명선 6"/>
            <p:cNvSpPr/>
            <p:nvPr/>
          </p:nvSpPr>
          <p:spPr>
            <a:xfrm>
              <a:off x="6495374" y="3899148"/>
              <a:ext cx="1813984" cy="362745"/>
            </a:xfrm>
            <a:prstGeom prst="wedgeRoundRectCallout">
              <a:avLst>
                <a:gd name="adj1" fmla="val -72972"/>
                <a:gd name="adj2" fmla="val 12464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제귀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호출로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방향으로 추적 수행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오른쪽 중괄호 7"/>
            <p:cNvSpPr/>
            <p:nvPr/>
          </p:nvSpPr>
          <p:spPr>
            <a:xfrm>
              <a:off x="5796136" y="3429000"/>
              <a:ext cx="282753" cy="2232248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515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4"/>
          <a:stretch/>
        </p:blipFill>
        <p:spPr bwMode="auto">
          <a:xfrm>
            <a:off x="540312" y="744027"/>
            <a:ext cx="7020000" cy="608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026831" y="2060848"/>
            <a:ext cx="769305" cy="329768"/>
          </a:xfrm>
          <a:prstGeom prst="wedgeRoundRectCallout">
            <a:avLst>
              <a:gd name="adj1" fmla="val -97794"/>
              <a:gd name="adj2" fmla="val 63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표준 편차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779912" y="5157192"/>
            <a:ext cx="769305" cy="329768"/>
          </a:xfrm>
          <a:prstGeom prst="wedgeRoundRectCallout">
            <a:avLst>
              <a:gd name="adj1" fmla="val -10299"/>
              <a:gd name="adj2" fmla="val -2326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낮은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187464"/>
            <a:ext cx="769305" cy="329768"/>
          </a:xfrm>
          <a:prstGeom prst="wedgeRoundRectCallout">
            <a:avLst>
              <a:gd name="adj1" fmla="val -97794"/>
              <a:gd name="adj2" fmla="val -2288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높은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5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7.2.5 </a:t>
            </a:r>
            <a:r>
              <a:rPr lang="ko-KR" altLang="en-US" dirty="0"/>
              <a:t>캐니 에지 검출</a:t>
            </a:r>
          </a:p>
        </p:txBody>
      </p:sp>
      <p:pic>
        <p:nvPicPr>
          <p:cNvPr id="44037" name="_x222335464" descr="EMB00001e4812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2844000" cy="28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_x222335784" descr="EMB00001e4812b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16832"/>
            <a:ext cx="2844000" cy="28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_x222336184" descr="EMB00001e4812c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480" y="1916832"/>
            <a:ext cx="2844000" cy="28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03537" y="479715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13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7.3.2 </a:t>
            </a:r>
            <a:r>
              <a:rPr lang="ko-KR" altLang="en-US" dirty="0"/>
              <a:t>평균값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7.3.3 </a:t>
            </a:r>
            <a:r>
              <a:rPr lang="ko-KR" altLang="en-US" dirty="0"/>
              <a:t>미디언 </a:t>
            </a:r>
            <a:r>
              <a:rPr lang="ko-KR" altLang="en-US" dirty="0" err="1" smtClean="0"/>
              <a:t>필터링</a:t>
            </a:r>
            <a:endParaRPr lang="en-US" altLang="ko-KR" dirty="0"/>
          </a:p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 </a:t>
            </a:r>
            <a:r>
              <a:rPr lang="ko-KR" altLang="en-US" dirty="0"/>
              <a:t>기타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41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입력 영상의 해당 </a:t>
            </a:r>
            <a:r>
              <a:rPr lang="ko-KR" altLang="en-US" dirty="0" err="1" smtClean="0"/>
              <a:t>화소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중심화소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마스크로 씌워진 영역의 </a:t>
            </a:r>
            <a:r>
              <a:rPr lang="ko-KR" altLang="en-US" dirty="0" err="1" smtClean="0"/>
              <a:t>입력화소들을</a:t>
            </a:r>
            <a:r>
              <a:rPr lang="ko-KR" altLang="en-US" dirty="0" smtClean="0"/>
              <a:t> 가져와서 그 중에 최댓값</a:t>
            </a:r>
            <a:r>
              <a:rPr lang="en-US" altLang="ko-KR" dirty="0" smtClean="0"/>
              <a:t>/</a:t>
            </a:r>
            <a:r>
              <a:rPr lang="ko-KR" altLang="en-US" dirty="0" smtClean="0"/>
              <a:t>최솟값을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결정하는 방법</a:t>
            </a:r>
            <a:endParaRPr lang="ko-KR" altLang="en-US" dirty="0"/>
          </a:p>
        </p:txBody>
      </p:sp>
      <p:pic>
        <p:nvPicPr>
          <p:cNvPr id="48129" name="_x222325176" descr="EMB00001e4812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8"/>
            <a:ext cx="6187768" cy="43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2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최댓값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큰 값인 밝은 색들로 </a:t>
            </a:r>
            <a:r>
              <a:rPr lang="ko-KR" altLang="en-US" dirty="0" err="1"/>
              <a:t>출력화소가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돌출되는 어두운 </a:t>
            </a:r>
            <a:r>
              <a:rPr lang="ko-KR" altLang="en-US" dirty="0"/>
              <a:t>값이 </a:t>
            </a:r>
            <a:r>
              <a:rPr lang="ko-KR" altLang="en-US" dirty="0" smtClean="0"/>
              <a:t>제거 전체적으로 </a:t>
            </a:r>
            <a:r>
              <a:rPr lang="ko-KR" altLang="en-US" dirty="0"/>
              <a:t>밝은 </a:t>
            </a:r>
            <a:r>
              <a:rPr lang="ko-KR" altLang="en-US" dirty="0" smtClean="0"/>
              <a:t>영상이 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최솟값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작은 </a:t>
            </a:r>
            <a:r>
              <a:rPr lang="ko-KR" altLang="en-US" dirty="0" smtClean="0"/>
              <a:t>값들인 어두운 </a:t>
            </a:r>
            <a:r>
              <a:rPr lang="ko-KR" altLang="en-US" dirty="0"/>
              <a:t>색들로 </a:t>
            </a:r>
            <a:r>
              <a:rPr lang="ko-KR" altLang="en-US" dirty="0" err="1"/>
              <a:t>출력화소가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돌출되는 </a:t>
            </a:r>
            <a:r>
              <a:rPr lang="ko-KR" altLang="en-US" dirty="0"/>
              <a:t>밝은 값들이 제거되며</a:t>
            </a:r>
            <a:r>
              <a:rPr lang="en-US" altLang="ko-KR" dirty="0"/>
              <a:t>, </a:t>
            </a:r>
            <a:r>
              <a:rPr lang="ko-KR" altLang="en-US" dirty="0" smtClean="0"/>
              <a:t>전체적으로 어두운 영상 됨</a:t>
            </a:r>
            <a:endParaRPr lang="ko-KR" altLang="en-US" dirty="0"/>
          </a:p>
        </p:txBody>
      </p:sp>
      <p:sp>
        <p:nvSpPr>
          <p:cNvPr id="34" name="제목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712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67"/>
          <a:stretch/>
        </p:blipFill>
        <p:spPr bwMode="auto">
          <a:xfrm>
            <a:off x="504825" y="620688"/>
            <a:ext cx="6840000" cy="654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2987824" y="1554087"/>
            <a:ext cx="1649076" cy="362745"/>
          </a:xfrm>
          <a:prstGeom prst="wedgeRoundRectCallout">
            <a:avLst>
              <a:gd name="adj1" fmla="val -100590"/>
              <a:gd name="adj2" fmla="val 8097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최대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최솟값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707904" y="2852936"/>
            <a:ext cx="1362873" cy="482814"/>
          </a:xfrm>
          <a:prstGeom prst="wedgeRoundRectCallout">
            <a:avLst>
              <a:gd name="adj1" fmla="val -17031"/>
              <a:gd name="adj2" fmla="val 1177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끝단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절반 크기 조회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안함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148064" y="4026306"/>
            <a:ext cx="1362873" cy="482814"/>
          </a:xfrm>
          <a:prstGeom prst="wedgeRoundRectCallout">
            <a:avLst>
              <a:gd name="adj1" fmla="val -97124"/>
              <a:gd name="adj2" fmla="val 467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내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영역 시작 위치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76056" y="5157192"/>
            <a:ext cx="1785323" cy="482814"/>
          </a:xfrm>
          <a:prstGeom prst="wedgeRoundRectCallout">
            <a:avLst>
              <a:gd name="adj1" fmla="val -83308"/>
              <a:gd name="adj2" fmla="val 785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원소 중 최소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최댓값 계산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64088" y="1097705"/>
            <a:ext cx="1649076" cy="531095"/>
          </a:xfrm>
          <a:prstGeom prst="wedgeRoundRectCallout">
            <a:avLst>
              <a:gd name="adj1" fmla="val -72750"/>
              <a:gd name="adj2" fmla="val 1510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이면 최댓값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이면 최솟값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7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7.3.1 </a:t>
            </a:r>
            <a:r>
              <a:rPr lang="ko-KR" altLang="en-US" dirty="0"/>
              <a:t>최댓값</a:t>
            </a:r>
            <a:r>
              <a:rPr lang="en-US" altLang="ko-KR" dirty="0"/>
              <a:t>/</a:t>
            </a:r>
            <a:r>
              <a:rPr lang="ko-KR" altLang="en-US" dirty="0"/>
              <a:t>최솟값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07971" y="839243"/>
            <a:ext cx="6813212" cy="3810663"/>
            <a:chOff x="500063" y="836712"/>
            <a:chExt cx="6952257" cy="3888432"/>
          </a:xfrm>
        </p:grpSpPr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26" y="3413551"/>
              <a:ext cx="6922294" cy="131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726"/>
            <a:stretch/>
          </p:blipFill>
          <p:spPr bwMode="auto">
            <a:xfrm>
              <a:off x="500063" y="836712"/>
              <a:ext cx="6914198" cy="2611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모서리가 둥근 사각형 설명선 5"/>
          <p:cNvSpPr/>
          <p:nvPr/>
        </p:nvSpPr>
        <p:spPr>
          <a:xfrm>
            <a:off x="4211960" y="1877852"/>
            <a:ext cx="1126341" cy="399020"/>
          </a:xfrm>
          <a:prstGeom prst="wedgeRoundRectCallout">
            <a:avLst>
              <a:gd name="adj1" fmla="val -93312"/>
              <a:gd name="adj2" fmla="val 1059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최솟값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237747" y="2957972"/>
            <a:ext cx="1126341" cy="399020"/>
          </a:xfrm>
          <a:prstGeom prst="wedgeRoundRectCallout">
            <a:avLst>
              <a:gd name="adj1" fmla="val -94676"/>
              <a:gd name="adj2" fmla="val -818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최댓값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180" name="_x222324216" descr="EMB00001e4812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92093"/>
            <a:ext cx="1692000" cy="24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_x222222144" descr="EMB00001e4812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293095"/>
            <a:ext cx="1692000" cy="241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5576248" y="3594258"/>
            <a:ext cx="1362873" cy="482814"/>
          </a:xfrm>
          <a:prstGeom prst="wedgeRoundRectCallout">
            <a:avLst>
              <a:gd name="adj1" fmla="val -14951"/>
              <a:gd name="adj2" fmla="val 888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최솟값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전체적으로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어두워 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451405" y="3573016"/>
            <a:ext cx="1238975" cy="482814"/>
          </a:xfrm>
          <a:prstGeom prst="wedgeRoundRectCallout">
            <a:avLst>
              <a:gd name="adj1" fmla="val -14951"/>
              <a:gd name="adj2" fmla="val 888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최댓값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전체적으로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밝아 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44096" y="4077072"/>
            <a:ext cx="1692000" cy="2650888"/>
            <a:chOff x="3744096" y="4077072"/>
            <a:chExt cx="1692000" cy="2650888"/>
          </a:xfrm>
        </p:grpSpPr>
        <p:pic>
          <p:nvPicPr>
            <p:cNvPr id="50181" name="_x222326136" descr="EMB00001e4812d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096" y="4316859"/>
              <a:ext cx="1692000" cy="241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215304" y="4077072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입력영상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098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마스크 </a:t>
            </a:r>
            <a:r>
              <a:rPr lang="ko-KR" altLang="en-US" dirty="0" smtClean="0"/>
              <a:t>영역 </a:t>
            </a:r>
            <a:r>
              <a:rPr lang="ko-KR" altLang="en-US" dirty="0" err="1" smtClean="0"/>
              <a:t>입력화소들의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평균을 구하여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지정하는 방법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7.3.2 </a:t>
            </a:r>
            <a:r>
              <a:rPr lang="ko-KR" altLang="en-US" dirty="0" smtClean="0"/>
              <a:t>평균값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51201" name="_x222325896" descr="EMB00001e4812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628800"/>
            <a:ext cx="5808793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59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3"/>
          <a:stretch/>
        </p:blipFill>
        <p:spPr bwMode="auto">
          <a:xfrm>
            <a:off x="500062" y="620688"/>
            <a:ext cx="7096273" cy="651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7.3.2 </a:t>
            </a:r>
            <a:r>
              <a:rPr lang="ko-KR" altLang="en-US" dirty="0"/>
              <a:t>평균값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060505" y="4426526"/>
            <a:ext cx="2304567" cy="946690"/>
            <a:chOff x="5060505" y="4412438"/>
            <a:chExt cx="2304567" cy="946690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5865912" y="4493880"/>
              <a:ext cx="1499160" cy="706889"/>
            </a:xfrm>
            <a:prstGeom prst="wedgeRoundRectCallout">
              <a:avLst>
                <a:gd name="adj1" fmla="val -79503"/>
                <a:gd name="adj2" fmla="val 531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보다 작으면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</a:p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너비보다 크면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너비값</a:t>
              </a:r>
              <a:endPara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높이 바다 크면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높이값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오른쪽 중괄호 5"/>
            <p:cNvSpPr/>
            <p:nvPr/>
          </p:nvSpPr>
          <p:spPr>
            <a:xfrm>
              <a:off x="5060505" y="4412438"/>
              <a:ext cx="342131" cy="946690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사각형 설명선 8"/>
          <p:cNvSpPr/>
          <p:nvPr/>
        </p:nvSpPr>
        <p:spPr>
          <a:xfrm>
            <a:off x="5580112" y="5403487"/>
            <a:ext cx="2414414" cy="329769"/>
          </a:xfrm>
          <a:prstGeom prst="wedgeRoundRectCallout">
            <a:avLst>
              <a:gd name="adj1" fmla="val -112957"/>
              <a:gd name="adj2" fmla="val 53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시작위치와 종료위치로 마스크 사각형 선언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6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블러링</a:t>
            </a:r>
            <a:r>
              <a:rPr lang="ko-KR" altLang="en-US" dirty="0" smtClean="0"/>
              <a:t> 현상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디지털카메라로 </a:t>
            </a:r>
            <a:r>
              <a:rPr lang="ko-KR" altLang="en-US" dirty="0" smtClean="0"/>
              <a:t>사진 찍을 때</a:t>
            </a:r>
            <a:r>
              <a:rPr lang="en-US" altLang="ko-KR" dirty="0" smtClean="0"/>
              <a:t>, </a:t>
            </a:r>
            <a:r>
              <a:rPr lang="ko-KR" altLang="en-US" dirty="0"/>
              <a:t>초점이 맞지 </a:t>
            </a:r>
            <a:r>
              <a:rPr lang="ko-KR" altLang="en-US" dirty="0" smtClean="0"/>
              <a:t>않으면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사진 </a:t>
            </a:r>
            <a:r>
              <a:rPr lang="ko-KR" altLang="en-US" dirty="0" smtClean="0"/>
              <a:t>흐려짐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이러한 </a:t>
            </a:r>
            <a:r>
              <a:rPr lang="ko-KR" altLang="en-US" dirty="0"/>
              <a:t>현상을 이용해서 영상의 </a:t>
            </a:r>
            <a:r>
              <a:rPr lang="ko-KR" altLang="en-US" dirty="0" err="1" smtClean="0"/>
              <a:t>디테일한</a:t>
            </a:r>
            <a:r>
              <a:rPr lang="ko-KR" altLang="en-US" dirty="0" smtClean="0"/>
              <a:t> </a:t>
            </a:r>
            <a:r>
              <a:rPr lang="ko-KR" altLang="en-US" dirty="0"/>
              <a:t>부분을 제거하는 아웃 </a:t>
            </a:r>
            <a:r>
              <a:rPr lang="ko-KR" altLang="en-US" dirty="0" err="1"/>
              <a:t>포커싱</a:t>
            </a:r>
            <a:r>
              <a:rPr lang="en-US" altLang="ko-KR" dirty="0"/>
              <a:t>(out focusing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포토샵을</a:t>
            </a:r>
            <a:r>
              <a:rPr lang="ko-KR" altLang="en-US" dirty="0" smtClean="0"/>
              <a:t> 이용한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뽀샵</a:t>
            </a:r>
            <a:r>
              <a:rPr lang="en-US" altLang="ko-KR" dirty="0" smtClean="0"/>
              <a:t>’</a:t>
            </a:r>
          </a:p>
          <a:p>
            <a:pPr lvl="2"/>
            <a:r>
              <a:rPr lang="ko-KR" altLang="en-US" dirty="0" smtClean="0"/>
              <a:t>사진 </a:t>
            </a:r>
            <a:r>
              <a:rPr lang="ko-KR" altLang="en-US" dirty="0" err="1" smtClean="0"/>
              <a:t>편집앱의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뽀샤시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기능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r>
              <a:rPr lang="ko-KR" altLang="en-US" dirty="0" err="1"/>
              <a:t>블러링</a:t>
            </a:r>
            <a:r>
              <a:rPr lang="en-US" altLang="ko-KR" dirty="0"/>
              <a:t>(blurring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영상에서 </a:t>
            </a:r>
            <a:r>
              <a:rPr lang="ko-KR" altLang="en-US" dirty="0" err="1"/>
              <a:t>화소값이</a:t>
            </a:r>
            <a:r>
              <a:rPr lang="ko-KR" altLang="en-US" dirty="0"/>
              <a:t> 급격하게 변하는 부분들을 감소시켜 점진적으로 변하게 </a:t>
            </a:r>
            <a:r>
              <a:rPr lang="ko-KR" altLang="en-US" dirty="0" smtClean="0"/>
              <a:t>함으로써 </a:t>
            </a:r>
            <a:r>
              <a:rPr lang="ko-KR" altLang="en-US" dirty="0"/>
              <a:t>영상이 전체적으로 부드러운 느낌이 나게 하는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7.3.2 </a:t>
            </a:r>
            <a:r>
              <a:rPr lang="ko-KR" altLang="en-US" dirty="0"/>
              <a:t>평균값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7"/>
          <a:stretch/>
        </p:blipFill>
        <p:spPr bwMode="auto">
          <a:xfrm>
            <a:off x="395536" y="836712"/>
            <a:ext cx="8143875" cy="3426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2" y="4221088"/>
            <a:ext cx="81343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932040" y="2323527"/>
            <a:ext cx="2075224" cy="1249489"/>
            <a:chOff x="5694846" y="4841781"/>
            <a:chExt cx="2075224" cy="1249489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6270910" y="4841781"/>
              <a:ext cx="1499160" cy="362745"/>
            </a:xfrm>
            <a:prstGeom prst="wedgeRoundRectCallout">
              <a:avLst>
                <a:gd name="adj1" fmla="val -67321"/>
                <a:gd name="adj2" fmla="val 16496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같은 기능을 수행하는 함수들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오른쪽 중괄호 11"/>
            <p:cNvSpPr/>
            <p:nvPr/>
          </p:nvSpPr>
          <p:spPr>
            <a:xfrm>
              <a:off x="5694846" y="5144580"/>
              <a:ext cx="342131" cy="946690"/>
            </a:xfrm>
            <a:prstGeom prst="rightBrac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2700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395288" y="980653"/>
            <a:ext cx="8569325" cy="5400675"/>
          </a:xfr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7.3.2 </a:t>
            </a:r>
            <a:r>
              <a:rPr lang="ko-KR" altLang="en-US" dirty="0"/>
              <a:t>평균값 </a:t>
            </a:r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</a:p>
        </p:txBody>
      </p:sp>
      <p:pic>
        <p:nvPicPr>
          <p:cNvPr id="54276" name="_x222324216" descr="EMB00001e4812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9960"/>
            <a:ext cx="2772000" cy="22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5" name="_x222326616" descr="EMB00001e4812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49080"/>
            <a:ext cx="2772000" cy="22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_x222222464" descr="EMB00001e4812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80491"/>
            <a:ext cx="2772000" cy="225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3" name="_x222223824" descr="EMB00001e4812e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59962"/>
            <a:ext cx="2772000" cy="22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39641" y="370774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입력영상</a:t>
            </a:r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313547" y="1916832"/>
            <a:ext cx="930861" cy="329769"/>
          </a:xfrm>
          <a:prstGeom prst="wedgeRoundRectCallout">
            <a:avLst>
              <a:gd name="adj1" fmla="val -112957"/>
              <a:gd name="adj2" fmla="val 53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평균값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308304" y="4467383"/>
            <a:ext cx="846237" cy="329769"/>
          </a:xfrm>
          <a:prstGeom prst="wedgeRoundRectCallout">
            <a:avLst>
              <a:gd name="adj1" fmla="val -112957"/>
              <a:gd name="adj2" fmla="val 53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박스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00223" y="4365104"/>
            <a:ext cx="699369" cy="329769"/>
          </a:xfrm>
          <a:prstGeom prst="wedgeRoundRectCallout">
            <a:avLst>
              <a:gd name="adj1" fmla="val 110657"/>
              <a:gd name="adj2" fmla="val 1462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블러링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cv::filter2D(), cv::blur(), cv::</a:t>
            </a:r>
            <a:r>
              <a:rPr lang="en-US" altLang="ko-KR" dirty="0" err="1"/>
              <a:t>boxFilter</a:t>
            </a:r>
            <a:r>
              <a:rPr lang="en-US" altLang="ko-KR" dirty="0"/>
              <a:t>(), cv::sepFilter2D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등의 함수에서 적용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에서 회선 </a:t>
            </a:r>
            <a:r>
              <a:rPr lang="ko-KR" altLang="en-US" dirty="0" err="1" smtClean="0"/>
              <a:t>수행시</a:t>
            </a:r>
            <a:r>
              <a:rPr lang="ko-KR" altLang="en-US" dirty="0" smtClean="0"/>
              <a:t> 경계 설정 방법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04402"/>
            <a:ext cx="5868173" cy="210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20626"/>
            <a:ext cx="5915497" cy="254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0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7.3.3 </a:t>
            </a:r>
            <a:r>
              <a:rPr lang="ko-KR" altLang="en-US" dirty="0" smtClean="0"/>
              <a:t>미디언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마스크 </a:t>
            </a:r>
            <a:r>
              <a:rPr lang="ko-KR" altLang="en-US" dirty="0" smtClean="0"/>
              <a:t>범위 원소 중 </a:t>
            </a:r>
            <a:r>
              <a:rPr lang="ko-KR" altLang="en-US" dirty="0" err="1" smtClean="0"/>
              <a:t>중간값</a:t>
            </a:r>
            <a:r>
              <a:rPr lang="ko-KR" altLang="en-US" dirty="0" smtClean="0"/>
              <a:t> </a:t>
            </a:r>
            <a:r>
              <a:rPr lang="ko-KR" altLang="en-US" dirty="0" smtClean="0"/>
              <a:t>취하여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결정하는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마스크 </a:t>
            </a:r>
            <a:r>
              <a:rPr lang="ko-KR" altLang="en-US" dirty="0" err="1" smtClean="0"/>
              <a:t>범위내에</a:t>
            </a:r>
            <a:r>
              <a:rPr lang="ko-KR" altLang="en-US" dirty="0" smtClean="0"/>
              <a:t> 있는 </a:t>
            </a:r>
            <a:r>
              <a:rPr lang="ko-KR" altLang="en-US" dirty="0" err="1" smtClean="0"/>
              <a:t>화소값</a:t>
            </a:r>
            <a:r>
              <a:rPr lang="ko-KR" altLang="en-US" dirty="0" smtClean="0"/>
              <a:t> 정렬 필요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임펄스</a:t>
            </a:r>
            <a:r>
              <a:rPr lang="ko-KR" altLang="en-US" dirty="0" smtClean="0"/>
              <a:t> 잡음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소금</a:t>
            </a:r>
            <a:r>
              <a:rPr lang="en-US" altLang="ko-KR" dirty="0" smtClean="0"/>
              <a:t>-</a:t>
            </a:r>
            <a:r>
              <a:rPr lang="ko-KR" altLang="en-US" dirty="0" smtClean="0"/>
              <a:t>후추 잡음 제거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RGB </a:t>
            </a:r>
            <a:r>
              <a:rPr lang="ko-KR" altLang="en-US" dirty="0" smtClean="0"/>
              <a:t>컬러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err="1" smtClean="0"/>
              <a:t>개채널</a:t>
            </a:r>
            <a:r>
              <a:rPr lang="ko-KR" altLang="en-US" dirty="0" smtClean="0"/>
              <a:t> 간의 상호 의존도가 커서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잡음이 많아 질 수 있음</a:t>
            </a:r>
            <a:endParaRPr lang="ko-KR" altLang="en-US" dirty="0"/>
          </a:p>
        </p:txBody>
      </p:sp>
      <p:pic>
        <p:nvPicPr>
          <p:cNvPr id="56321" name="_x222324056" descr="EMB00001e4812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99" y="2438353"/>
            <a:ext cx="5256298" cy="430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8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7.3.3 </a:t>
            </a:r>
            <a:r>
              <a:rPr lang="ko-KR" altLang="en-US" dirty="0" smtClean="0"/>
              <a:t>미디언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10"/>
          <a:stretch/>
        </p:blipFill>
        <p:spPr bwMode="auto">
          <a:xfrm>
            <a:off x="539552" y="620688"/>
            <a:ext cx="7065209" cy="62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5508104" y="4428969"/>
            <a:ext cx="2414414" cy="584207"/>
          </a:xfrm>
          <a:prstGeom prst="wedgeRoundRectCallout">
            <a:avLst>
              <a:gd name="adj1" fmla="val -129921"/>
              <a:gd name="adj2" fmla="val 3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참조 행렬로는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Mat::reshape()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함수를 수행할 수 없기 때문에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복사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657399" y="3573016"/>
            <a:ext cx="1362873" cy="482814"/>
          </a:xfrm>
          <a:prstGeom prst="wedgeRoundRectCallout">
            <a:avLst>
              <a:gd name="adj1" fmla="val -125080"/>
              <a:gd name="adj2" fmla="val 526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내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영역 시작 위치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92520" y="4458354"/>
            <a:ext cx="1499160" cy="482814"/>
          </a:xfrm>
          <a:prstGeom prst="wedgeRoundRectCallout">
            <a:avLst>
              <a:gd name="adj1" fmla="val 84250"/>
              <a:gd name="adj2" fmla="val 1473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::sort()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인수구조가 동일해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0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7.3.3 </a:t>
            </a:r>
            <a:r>
              <a:rPr lang="ko-KR" altLang="en-US" dirty="0"/>
              <a:t>미디언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9552" y="991741"/>
            <a:ext cx="7128792" cy="4669507"/>
            <a:chOff x="539552" y="857250"/>
            <a:chExt cx="6880860" cy="4309467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33" b="104"/>
            <a:stretch/>
          </p:blipFill>
          <p:spPr bwMode="auto">
            <a:xfrm>
              <a:off x="539552" y="857250"/>
              <a:ext cx="6880860" cy="2759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510" y="3598521"/>
              <a:ext cx="6784848" cy="1568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모서리가 둥근 사각형 설명선 5"/>
          <p:cNvSpPr/>
          <p:nvPr/>
        </p:nvSpPr>
        <p:spPr>
          <a:xfrm>
            <a:off x="5724110" y="1268760"/>
            <a:ext cx="930860" cy="329768"/>
          </a:xfrm>
          <a:prstGeom prst="wedgeRoundRectCallout">
            <a:avLst>
              <a:gd name="adj1" fmla="val -66524"/>
              <a:gd name="adj2" fmla="val 1443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13582" y="3861048"/>
            <a:ext cx="1499160" cy="399020"/>
          </a:xfrm>
          <a:prstGeom prst="wedgeRoundRectCallout">
            <a:avLst>
              <a:gd name="adj1" fmla="val -95617"/>
              <a:gd name="adj2" fmla="val -1860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5x5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미디언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필터링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70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_x222323496" descr="EMB00001e4812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2520000" cy="25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3" name="_x222220544" descr="EMB00001e4812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60848"/>
            <a:ext cx="2520000" cy="25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7.3.3 </a:t>
            </a:r>
            <a:r>
              <a:rPr lang="ko-KR" altLang="en-US" dirty="0"/>
              <a:t>미디언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767" y="2060848"/>
            <a:ext cx="2520000" cy="253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11464" y="46012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8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/>
              <a:t>필터링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스무딩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회선을 </a:t>
            </a:r>
            <a:r>
              <a:rPr lang="ko-KR" altLang="en-US" dirty="0"/>
              <a:t>통해서 </a:t>
            </a:r>
            <a:r>
              <a:rPr lang="ko-KR" altLang="en-US" dirty="0"/>
              <a:t>영상의 세세한 부분을 부드럽게 </a:t>
            </a:r>
            <a:r>
              <a:rPr lang="ko-KR" altLang="en-US" dirty="0"/>
              <a:t>하는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대표적인 방법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5"/>
            <a:endParaRPr lang="en-US" altLang="ko-KR" dirty="0" smtClean="0"/>
          </a:p>
          <a:p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smtClean="0"/>
              <a:t>분포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 분포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특정 값의 출현 비율을 그래프로 그렸을 때</a:t>
            </a:r>
            <a:r>
              <a:rPr lang="en-US" altLang="ko-KR" dirty="0"/>
              <a:t>, </a:t>
            </a:r>
            <a:r>
              <a:rPr lang="ko-KR" altLang="en-US" dirty="0"/>
              <a:t>평균에서 가장 큰 </a:t>
            </a:r>
            <a:r>
              <a:rPr lang="ko-KR" altLang="en-US" dirty="0" smtClean="0"/>
              <a:t>수치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평균을 </a:t>
            </a:r>
            <a:r>
              <a:rPr lang="ko-KR" altLang="en-US" dirty="0"/>
              <a:t>기준으로 좌우 대칭 </a:t>
            </a:r>
            <a:r>
              <a:rPr lang="ko-KR" altLang="en-US" dirty="0" smtClean="0"/>
              <a:t>형태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양끝으로 </a:t>
            </a:r>
            <a:r>
              <a:rPr lang="ko-KR" altLang="en-US" dirty="0"/>
              <a:t>갈수록 </a:t>
            </a:r>
            <a:r>
              <a:rPr lang="ko-KR" altLang="en-US" dirty="0" smtClean="0"/>
              <a:t>수치가 </a:t>
            </a:r>
            <a:r>
              <a:rPr lang="ko-KR" altLang="en-US" dirty="0" smtClean="0"/>
              <a:t>낮아지는 </a:t>
            </a:r>
            <a:r>
              <a:rPr lang="ko-KR" altLang="en-US" dirty="0"/>
              <a:t>종 </a:t>
            </a:r>
            <a:r>
              <a:rPr lang="ko-KR" altLang="en-US" dirty="0" smtClean="0"/>
              <a:t>모양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평균과 표준 편차로 그래프 모양 변경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44824"/>
            <a:ext cx="3913537" cy="355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35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분포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9"/>
          <a:stretch/>
        </p:blipFill>
        <p:spPr bwMode="auto">
          <a:xfrm>
            <a:off x="2483768" y="1484784"/>
            <a:ext cx="5112568" cy="77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_x222325416" descr="EMB00001e4812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8"/>
          <a:stretch>
            <a:fillRect/>
          </a:stretch>
        </p:blipFill>
        <p:spPr bwMode="auto">
          <a:xfrm>
            <a:off x="1331640" y="2132856"/>
            <a:ext cx="6682054" cy="4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7"/>
          <a:stretch/>
        </p:blipFill>
        <p:spPr bwMode="auto">
          <a:xfrm>
            <a:off x="396304" y="623622"/>
            <a:ext cx="6912000" cy="640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2771800" y="1268760"/>
            <a:ext cx="1649076" cy="531095"/>
          </a:xfrm>
          <a:prstGeom prst="wedgeRoundRectCallout">
            <a:avLst>
              <a:gd name="adj1" fmla="val -83712"/>
              <a:gd name="adj2" fmla="val 97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크기와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표준편차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생성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940152" y="4902188"/>
            <a:ext cx="1238975" cy="399020"/>
          </a:xfrm>
          <a:prstGeom prst="wedgeRoundRectCallout">
            <a:avLst>
              <a:gd name="adj1" fmla="val -83712"/>
              <a:gd name="adj2" fmla="val 97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분포 수식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7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/>
              <a:t>화소값이</a:t>
            </a:r>
            <a:r>
              <a:rPr lang="ko-KR" altLang="en-US" dirty="0"/>
              <a:t> 급격이 변화하는 것을 </a:t>
            </a:r>
            <a:r>
              <a:rPr lang="ko-KR" altLang="en-US" dirty="0" smtClean="0"/>
              <a:t>점진적으로 변하게 하는 방법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블러링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마크스로</a:t>
            </a:r>
            <a:r>
              <a:rPr lang="ko-KR" altLang="en-US" dirty="0" smtClean="0">
                <a:sym typeface="Wingdings" panose="05000000000000000000" pitchFamily="2" charset="2"/>
              </a:rPr>
              <a:t> 회선 </a:t>
            </a:r>
            <a:r>
              <a:rPr lang="ko-KR" altLang="en-US" dirty="0" smtClean="0">
                <a:sym typeface="Wingdings" panose="05000000000000000000" pitchFamily="2" charset="2"/>
              </a:rPr>
              <a:t>수행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블러링</a:t>
            </a:r>
            <a:r>
              <a:rPr lang="ko-KR" altLang="en-US" dirty="0" smtClean="0">
                <a:sym typeface="Wingdings" panose="05000000000000000000" pitchFamily="2" charset="2"/>
              </a:rPr>
              <a:t> 마스크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29000"/>
            <a:ext cx="4146071" cy="25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4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/>
              <a:t>필터링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62684" y="620688"/>
            <a:ext cx="6884302" cy="6525344"/>
            <a:chOff x="63962" y="332656"/>
            <a:chExt cx="8187417" cy="760382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193"/>
            <a:stretch/>
          </p:blipFill>
          <p:spPr bwMode="auto">
            <a:xfrm>
              <a:off x="107504" y="332656"/>
              <a:ext cx="8143875" cy="305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2" y="3364476"/>
              <a:ext cx="8143875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모서리가 둥근 사각형 설명선 5"/>
          <p:cNvSpPr/>
          <p:nvPr/>
        </p:nvSpPr>
        <p:spPr>
          <a:xfrm>
            <a:off x="5264508" y="1373796"/>
            <a:ext cx="2194920" cy="399020"/>
          </a:xfrm>
          <a:prstGeom prst="wedgeRoundRectCallout">
            <a:avLst>
              <a:gd name="adj1" fmla="val -53509"/>
              <a:gd name="adj2" fmla="val 1679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크기에 따른 표준편차 계산수식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163284" y="2708920"/>
            <a:ext cx="1649076" cy="399020"/>
          </a:xfrm>
          <a:prstGeom prst="wedgeRoundRectCallout">
            <a:avLst>
              <a:gd name="adj1" fmla="val -77811"/>
              <a:gd name="adj2" fmla="val 896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생성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955372" y="3501008"/>
            <a:ext cx="1649076" cy="531095"/>
          </a:xfrm>
          <a:prstGeom prst="wedgeRoundRectCallout">
            <a:avLst>
              <a:gd name="adj1" fmla="val -99995"/>
              <a:gd name="adj2" fmla="val -53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생성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x, y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19068" y="620688"/>
            <a:ext cx="1238975" cy="399020"/>
          </a:xfrm>
          <a:prstGeom prst="wedgeRoundRectCallout">
            <a:avLst>
              <a:gd name="adj1" fmla="val -161447"/>
              <a:gd name="adj2" fmla="val 2959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세로 방향이 큰 값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0775" y="3777283"/>
            <a:ext cx="1362873" cy="299789"/>
          </a:xfrm>
          <a:prstGeom prst="wedgeRoundRectCallout">
            <a:avLst>
              <a:gd name="adj1" fmla="val 99073"/>
              <a:gd name="adj2" fmla="val 1410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블러링으로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767098" y="4149080"/>
            <a:ext cx="2169641" cy="504056"/>
          </a:xfrm>
          <a:prstGeom prst="wedgeRoundRectCallout">
            <a:avLst>
              <a:gd name="adj1" fmla="val -82868"/>
              <a:gd name="adj2" fmla="val 4488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마스크로 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cv::setFilter2D()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함수에 적용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487957" y="5085184"/>
            <a:ext cx="2169641" cy="504056"/>
          </a:xfrm>
          <a:prstGeom prst="wedgeRoundRectCallout">
            <a:avLst>
              <a:gd name="adj1" fmla="val -80819"/>
              <a:gd name="adj2" fmla="val -773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마스크로 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cv::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ilter2D()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함수에 적용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</a:t>
            </a:r>
            <a:r>
              <a:rPr lang="ko-KR" altLang="en-US" dirty="0"/>
              <a:t>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7.3.4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pic>
        <p:nvPicPr>
          <p:cNvPr id="64516" name="_x222325816" descr="EMB00001e4812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0" y="1583465"/>
            <a:ext cx="2808000" cy="228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_x222224384" descr="EMB00001e481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272" y="1583465"/>
            <a:ext cx="2808000" cy="228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4" name="_x222222944" descr="EMB00001e4813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" y="4194729"/>
            <a:ext cx="2808000" cy="228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3" name="_x44277368" descr="EMB00001e4813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272" y="4213377"/>
            <a:ext cx="2808000" cy="228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7092280" y="2132856"/>
            <a:ext cx="1649076" cy="399020"/>
          </a:xfrm>
          <a:prstGeom prst="wedgeRoundRectCallout">
            <a:avLst>
              <a:gd name="adj1" fmla="val -77811"/>
              <a:gd name="adj2" fmla="val 896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세로 방향으로 심하게 흐림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3815599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입력영상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93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블러링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캐니에지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259632" y="620688"/>
            <a:ext cx="6480720" cy="6144845"/>
            <a:chOff x="323528" y="0"/>
            <a:chExt cx="8201025" cy="9669508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0"/>
              <a:ext cx="8201025" cy="2114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3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b="317"/>
            <a:stretch/>
          </p:blipFill>
          <p:spPr bwMode="auto">
            <a:xfrm>
              <a:off x="360358" y="2016545"/>
              <a:ext cx="7981950" cy="7652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-35598" y="1938074"/>
            <a:ext cx="1649076" cy="482814"/>
          </a:xfrm>
          <a:prstGeom prst="wedgeRoundRectCallout">
            <a:avLst>
              <a:gd name="adj1" fmla="val 80956"/>
              <a:gd name="adj2" fmla="val 1352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에지만 검출하기 위해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명암도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영상에서 부드러운 부분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제거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57883" y="2274562"/>
            <a:ext cx="769305" cy="292651"/>
          </a:xfrm>
          <a:prstGeom prst="wedgeRoundRectCallout">
            <a:avLst>
              <a:gd name="adj1" fmla="val -138123"/>
              <a:gd name="adj2" fmla="val 1822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낮은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427984" y="3906017"/>
            <a:ext cx="1995382" cy="531095"/>
          </a:xfrm>
          <a:prstGeom prst="wedgeRoundRectCallout">
            <a:avLst>
              <a:gd name="adj1" fmla="val -70201"/>
              <a:gd name="adj2" fmla="val -1011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복사시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에지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영상을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사용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영상의 에지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부분만 복사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160664" y="3140968"/>
            <a:ext cx="699368" cy="292651"/>
          </a:xfrm>
          <a:prstGeom prst="wedgeRoundRectCallout">
            <a:avLst>
              <a:gd name="adj1" fmla="val -97752"/>
              <a:gd name="adj2" fmla="val -935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높은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2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심화예제</a:t>
            </a:r>
            <a:endParaRPr lang="ko-KR" altLang="en-US" dirty="0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03" y="1772816"/>
            <a:ext cx="3274985" cy="300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4919" y="1761377"/>
            <a:ext cx="3287441" cy="30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8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7.4.1 </a:t>
            </a:r>
            <a:r>
              <a:rPr lang="ko-KR" altLang="en-US" dirty="0"/>
              <a:t>침식 연산 </a:t>
            </a:r>
            <a:endParaRPr lang="en-US" altLang="ko-KR" dirty="0"/>
          </a:p>
          <a:p>
            <a:r>
              <a:rPr lang="en-US" altLang="ko-KR" dirty="0"/>
              <a:t>7.4.2 </a:t>
            </a:r>
            <a:r>
              <a:rPr lang="ko-KR" altLang="en-US" dirty="0"/>
              <a:t>팽창 연산 </a:t>
            </a:r>
            <a:endParaRPr lang="en-US" altLang="ko-KR" dirty="0"/>
          </a:p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7.4 </a:t>
            </a:r>
            <a:r>
              <a:rPr lang="ko-KR" altLang="en-US" dirty="0" err="1"/>
              <a:t>모폴로지</a:t>
            </a:r>
            <a:r>
              <a:rPr lang="en-US" altLang="ko-KR" dirty="0"/>
              <a:t>(morphology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41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7.4 </a:t>
            </a:r>
            <a:r>
              <a:rPr lang="ko-KR" altLang="en-US" smtClean="0"/>
              <a:t>모폴로지</a:t>
            </a:r>
            <a:r>
              <a:rPr lang="en-US" altLang="ko-KR" smtClean="0"/>
              <a:t>(morphology)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모폴로지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형태학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생물학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생물형태의 기술과 그 법칙성의 탐구를 목적으로 일반적으로 해부학과 발생학을 합쳐서 형태학 이라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인체 형태학이란 의미로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체육학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스포츠 운동 형태학이란 개념으로 사용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영상 처리에서 형태학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영상의 객체들의 형태</a:t>
            </a:r>
            <a:r>
              <a:rPr lang="en-US" altLang="ko-KR" dirty="0" smtClean="0"/>
              <a:t>(shape)</a:t>
            </a:r>
            <a:r>
              <a:rPr lang="ko-KR" altLang="en-US" dirty="0" smtClean="0"/>
              <a:t>를 분석하고 처리하는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영상의 경계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골격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등의 형태를 표현하는데 필요한 요소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내에 존재하는 객체의 형태를 조금씩 변형시킴으로써 영상 내에서 불필요한 잡음 제거하거나 객체를 뚜렷하게 함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8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_x222323176" descr="EMB00001e4813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81871"/>
            <a:ext cx="5400600" cy="43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객체를 침식시키는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</a:t>
            </a:r>
            <a:r>
              <a:rPr lang="ko-KR" altLang="en-US" dirty="0" smtClean="0"/>
              <a:t>크기 </a:t>
            </a:r>
            <a:r>
              <a:rPr lang="ko-KR" altLang="en-US" dirty="0" smtClean="0"/>
              <a:t>축소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 </a:t>
            </a:r>
            <a:r>
              <a:rPr lang="ko-KR" altLang="en-US" dirty="0" smtClean="0"/>
              <a:t>확장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내에 존재하는 잡음 같은 작은 크기의 객체 제거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소금</a:t>
            </a:r>
            <a:r>
              <a:rPr lang="en-US" altLang="ko-KR" dirty="0" smtClean="0"/>
              <a:t>-</a:t>
            </a:r>
            <a:r>
              <a:rPr lang="ko-KR" altLang="en-US" dirty="0" smtClean="0"/>
              <a:t>후추</a:t>
            </a:r>
            <a:r>
              <a:rPr lang="en-US" altLang="ko-KR" dirty="0" smtClean="0"/>
              <a:t> </a:t>
            </a:r>
            <a:r>
              <a:rPr lang="ko-KR" altLang="en-US" dirty="0" smtClean="0"/>
              <a:t>잡음과 같은 </a:t>
            </a:r>
            <a:r>
              <a:rPr lang="ko-KR" altLang="en-US" dirty="0" err="1" smtClean="0"/>
              <a:t>임펄스</a:t>
            </a:r>
            <a:r>
              <a:rPr lang="ko-KR" altLang="en-US" dirty="0" smtClean="0"/>
              <a:t> 잡음 제거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7.4.1 </a:t>
            </a:r>
            <a:r>
              <a:rPr lang="ko-KR" altLang="en-US" smtClean="0"/>
              <a:t>침식 연산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6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_x222323096" descr="EMB00001e4813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484784"/>
            <a:ext cx="7519757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침식 연산의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morphologyEx</a:t>
            </a:r>
            <a:r>
              <a:rPr lang="en-US" altLang="ko-KR" dirty="0" smtClean="0"/>
              <a:t>()  - </a:t>
            </a:r>
            <a:r>
              <a:rPr lang="ko-KR" altLang="en-US" dirty="0" smtClean="0"/>
              <a:t>옵션 </a:t>
            </a:r>
            <a:r>
              <a:rPr lang="en-US" altLang="ko-KR" dirty="0" smtClean="0"/>
              <a:t>: </a:t>
            </a:r>
            <a:r>
              <a:rPr lang="en-US" altLang="ko-KR" dirty="0" smtClean="0"/>
              <a:t>MORPH_ERODE</a:t>
            </a:r>
          </a:p>
          <a:p>
            <a:pPr lvl="1"/>
            <a:r>
              <a:rPr lang="en-US" altLang="ko-KR" dirty="0" smtClean="0"/>
              <a:t>cv::erode()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7.4.1 </a:t>
            </a:r>
            <a:r>
              <a:rPr lang="ko-KR" altLang="en-US" dirty="0"/>
              <a:t>침식 연산 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7220462" y="1473027"/>
            <a:ext cx="1023946" cy="299789"/>
          </a:xfrm>
          <a:prstGeom prst="wedgeRoundRectCallout">
            <a:avLst>
              <a:gd name="adj1" fmla="val 19825"/>
              <a:gd name="adj2" fmla="val 2630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잡음 제거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436096" y="4786561"/>
            <a:ext cx="1023946" cy="299789"/>
          </a:xfrm>
          <a:prstGeom prst="wedgeRoundRectCallout">
            <a:avLst>
              <a:gd name="adj1" fmla="val -7462"/>
              <a:gd name="adj2" fmla="val -3597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잡음 제거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848862" y="4639172"/>
            <a:ext cx="1238975" cy="299789"/>
          </a:xfrm>
          <a:prstGeom prst="wedgeRoundRectCallout">
            <a:avLst>
              <a:gd name="adj1" fmla="val -115060"/>
              <a:gd name="adj2" fmla="val -2792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내부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잡음 확대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7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7.4.1 </a:t>
            </a:r>
            <a:r>
              <a:rPr lang="ko-KR" altLang="en-US" dirty="0"/>
              <a:t>침식 연산 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6"/>
          <a:stretch/>
        </p:blipFill>
        <p:spPr bwMode="auto">
          <a:xfrm>
            <a:off x="539552" y="980728"/>
            <a:ext cx="7135702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6012160" y="1628800"/>
            <a:ext cx="1473644" cy="648072"/>
          </a:xfrm>
          <a:prstGeom prst="wedgeRoundRectCallout">
            <a:avLst>
              <a:gd name="adj1" fmla="val -87024"/>
              <a:gd name="adj2" fmla="val 925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원소 비교 함수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침식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mode = 0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38051" y="2799066"/>
            <a:ext cx="1499160" cy="362745"/>
          </a:xfrm>
          <a:prstGeom prst="wedgeRoundRectCallout">
            <a:avLst>
              <a:gd name="adj1" fmla="val -124215"/>
              <a:gd name="adj2" fmla="val 1055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범위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순회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308" y="3708891"/>
            <a:ext cx="1936387" cy="584205"/>
          </a:xfrm>
          <a:prstGeom prst="wedgeRoundRectCallout">
            <a:avLst>
              <a:gd name="adj1" fmla="val 87878"/>
              <a:gd name="adj2" fmla="val 1300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이진화에 따른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화소값이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혹은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이기에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와 비교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004048" y="5301208"/>
            <a:ext cx="2577332" cy="642626"/>
          </a:xfrm>
          <a:prstGeom prst="wedgeRoundRectCallout">
            <a:avLst>
              <a:gd name="adj1" fmla="val -93258"/>
              <a:gd name="adj2" fmla="val -7548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= 0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하나라도 불일치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  <a:p>
            <a:pPr algn="ctr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=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하나라도 일치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699792" y="6021288"/>
            <a:ext cx="2024837" cy="777578"/>
          </a:xfrm>
          <a:prstGeom prst="wedgeRoundRectCallout">
            <a:avLst>
              <a:gd name="adj1" fmla="val -71310"/>
              <a:gd name="adj2" fmla="val -413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반복문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완료시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= 0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모두 일치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모두 불일치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7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4" grpId="0" animBg="1"/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7.4.1 </a:t>
            </a:r>
            <a:r>
              <a:rPr lang="ko-KR" altLang="en-US" dirty="0"/>
              <a:t>침식 연산 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93"/>
          <a:stretch/>
        </p:blipFill>
        <p:spPr bwMode="auto">
          <a:xfrm>
            <a:off x="828384" y="1052736"/>
            <a:ext cx="7200000" cy="46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342886" y="3024162"/>
            <a:ext cx="1499160" cy="777578"/>
          </a:xfrm>
          <a:prstGeom prst="wedgeRoundRectCallout">
            <a:avLst>
              <a:gd name="adj1" fmla="val 127039"/>
              <a:gd name="adj2" fmla="val 592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= 0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모두 일치하면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하나라도 불일치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47060" y="4653136"/>
            <a:ext cx="1649076" cy="399020"/>
          </a:xfrm>
          <a:prstGeom prst="wedgeRoundRectCallout">
            <a:avLst>
              <a:gd name="adj1" fmla="val 1246"/>
              <a:gd name="adj2" fmla="val -1389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일치시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255,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불일치시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26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모서리가 둥근 사각형 설명선 3"/>
              <p:cNvSpPr/>
              <p:nvPr/>
            </p:nvSpPr>
            <p:spPr>
              <a:xfrm>
                <a:off x="1115616" y="1201553"/>
                <a:ext cx="3425505" cy="571263"/>
              </a:xfrm>
              <a:prstGeom prst="wedgeRoundRectCallout">
                <a:avLst>
                  <a:gd name="adj1" fmla="val -37486"/>
                  <a:gd name="adj2" fmla="val 270237"/>
                  <a:gd name="adj3" fmla="val 16667"/>
                </a:avLst>
              </a:prstGeom>
              <a:solidFill>
                <a:schemeClr val="accent2">
                  <a:lumMod val="50000"/>
                  <a:alpha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latin typeface="Cambria Math"/>
                        </a:rPr>
                        <m:t>공</m:t>
                      </m:r>
                      <m:r>
                        <a:rPr lang="ko-KR" altLang="en-US" sz="1600" b="0" i="1" smtClean="0">
                          <a:latin typeface="Cambria Math"/>
                        </a:rPr>
                        <m:t>통부분의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1600" b="0" i="1" smtClean="0">
                          <a:latin typeface="Cambria Math"/>
                        </a:rPr>
                        <m:t>합</m:t>
                      </m:r>
                    </m:oMath>
                  </m:oMathPara>
                </a14:m>
                <a:endParaRPr lang="en-US" altLang="ko-KR" sz="1600" b="0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=60+90+90+200+100+100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모서리가 둥근 사각형 설명선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201553"/>
                <a:ext cx="3425505" cy="571263"/>
              </a:xfrm>
              <a:prstGeom prst="wedgeRoundRectCallout">
                <a:avLst>
                  <a:gd name="adj1" fmla="val -37486"/>
                  <a:gd name="adj2" fmla="val 270237"/>
                  <a:gd name="adj3" fmla="val 16667"/>
                </a:avLst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605737"/>
              </p:ext>
            </p:extLst>
          </p:nvPr>
        </p:nvGraphicFramePr>
        <p:xfrm>
          <a:off x="550106" y="2718761"/>
          <a:ext cx="2736305" cy="2626920"/>
        </p:xfrm>
        <a:graphic>
          <a:graphicData uri="http://schemas.openxmlformats.org/drawingml/2006/table">
            <a:tbl>
              <a:tblPr/>
              <a:tblGrid>
                <a:gridCol w="547261"/>
                <a:gridCol w="547261"/>
                <a:gridCol w="547261"/>
                <a:gridCol w="547261"/>
                <a:gridCol w="547261"/>
              </a:tblGrid>
              <a:tr h="525384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5384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5384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5384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5384"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0" marR="0" indent="-63500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</a:tabLs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5941" marR="35941" marT="17907" marB="1790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67544" y="2767474"/>
            <a:ext cx="1685155" cy="1597630"/>
          </a:xfrm>
          <a:prstGeom prst="rect">
            <a:avLst/>
          </a:prstGeom>
          <a:solidFill>
            <a:schemeClr val="tx2">
              <a:lumMod val="50000"/>
              <a:alpha val="3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6353" y="2670671"/>
            <a:ext cx="1619400" cy="1620383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63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3651" y="5476551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입력 영상</a:t>
            </a:r>
            <a:endParaRPr lang="ko-KR" altLang="en-US" sz="2000" b="1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357479"/>
              </p:ext>
            </p:extLst>
          </p:nvPr>
        </p:nvGraphicFramePr>
        <p:xfrm>
          <a:off x="5086609" y="2718761"/>
          <a:ext cx="2736305" cy="2626920"/>
        </p:xfrm>
        <a:graphic>
          <a:graphicData uri="http://schemas.openxmlformats.org/drawingml/2006/table">
            <a:tbl>
              <a:tblPr/>
              <a:tblGrid>
                <a:gridCol w="547261"/>
                <a:gridCol w="547261"/>
                <a:gridCol w="547261"/>
                <a:gridCol w="547261"/>
                <a:gridCol w="547261"/>
              </a:tblGrid>
              <a:tr h="525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5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5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5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5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025295" y="5476551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출력 영상</a:t>
            </a:r>
            <a:endParaRPr lang="ko-KR" altLang="en-US" sz="20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006490" y="3798213"/>
            <a:ext cx="360040" cy="46801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847972" y="1916992"/>
            <a:ext cx="3213580" cy="1440000"/>
            <a:chOff x="5557498" y="1916888"/>
            <a:chExt cx="3213580" cy="14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모서리가 둥근 사각형 설명선 8"/>
                <p:cNvSpPr/>
                <p:nvPr/>
              </p:nvSpPr>
              <p:spPr>
                <a:xfrm>
                  <a:off x="5557498" y="1916888"/>
                  <a:ext cx="3213580" cy="504000"/>
                </a:xfrm>
                <a:prstGeom prst="wedgeRoundRectCallout">
                  <a:avLst>
                    <a:gd name="adj1" fmla="val -119265"/>
                    <a:gd name="adj2" fmla="val 132074"/>
                    <a:gd name="adj3" fmla="val 16667"/>
                  </a:avLst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ko-KR" sz="1600" i="1">
                              <a:latin typeface="Cambria Math"/>
                            </a:rPr>
                            <m:t>2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ko-KR" sz="1600" dirty="0" smtClean="0"/>
                    <a:t>=(50+50+200 + </a:t>
                  </a:r>
                  <a:r>
                    <a:rPr lang="ko-KR" altLang="en-US" sz="1600" dirty="0" smtClean="0"/>
                    <a:t>공통부분의 합</a:t>
                  </a:r>
                  <a:r>
                    <a:rPr lang="en-US" altLang="ko-KR" sz="1600" dirty="0" smtClean="0"/>
                    <a:t>) / 9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9" name="모서리가 둥근 사각형 설명선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7498" y="1916888"/>
                  <a:ext cx="3213580" cy="504000"/>
                </a:xfrm>
                <a:prstGeom prst="wedgeRoundRectCallout">
                  <a:avLst>
                    <a:gd name="adj1" fmla="val -119265"/>
                    <a:gd name="adj2" fmla="val 132074"/>
                    <a:gd name="adj3" fmla="val 16667"/>
                  </a:avLst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화살표 연결선 13"/>
            <p:cNvCxnSpPr>
              <a:stCxn id="9" idx="2"/>
            </p:cNvCxnSpPr>
            <p:nvPr/>
          </p:nvCxnSpPr>
          <p:spPr>
            <a:xfrm>
              <a:off x="7164288" y="2420888"/>
              <a:ext cx="0" cy="93600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2051720" y="3645024"/>
            <a:ext cx="3816424" cy="2618422"/>
            <a:chOff x="2761246" y="3717032"/>
            <a:chExt cx="3816424" cy="2618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모서리가 둥근 사각형 설명선 7"/>
                <p:cNvSpPr/>
                <p:nvPr/>
              </p:nvSpPr>
              <p:spPr>
                <a:xfrm>
                  <a:off x="2761246" y="5877272"/>
                  <a:ext cx="3426892" cy="458182"/>
                </a:xfrm>
                <a:prstGeom prst="wedgeRoundRectCallout">
                  <a:avLst>
                    <a:gd name="adj1" fmla="val -88987"/>
                    <a:gd name="adj2" fmla="val -383802"/>
                    <a:gd name="adj3" fmla="val 16667"/>
                  </a:avLst>
                </a:prstGeom>
                <a:solidFill>
                  <a:schemeClr val="tx2">
                    <a:lumMod val="50000"/>
                    <a:alpha val="3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ko-KR" sz="1600" i="1">
                              <a:latin typeface="Cambria Math"/>
                            </a:rPr>
                            <m:t>22</m:t>
                          </m:r>
                        </m:sub>
                      </m:sSub>
                    </m:oMath>
                  </a14:m>
                  <a:r>
                    <a:rPr lang="en-US" altLang="ko-KR" sz="1600" dirty="0" smtClean="0"/>
                    <a:t>=(50+100+100 + </a:t>
                  </a:r>
                  <a:r>
                    <a:rPr lang="ko-KR" altLang="en-US" sz="1600" dirty="0" smtClean="0"/>
                    <a:t>공통부분의 합</a:t>
                  </a:r>
                  <a:r>
                    <a:rPr lang="en-US" altLang="ko-KR" sz="1600" dirty="0" smtClean="0"/>
                    <a:t>) / 9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8" name="모서리가 둥근 사각형 설명선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1246" y="5877272"/>
                  <a:ext cx="3426892" cy="458182"/>
                </a:xfrm>
                <a:prstGeom prst="wedgeRoundRectCallout">
                  <a:avLst>
                    <a:gd name="adj1" fmla="val -88987"/>
                    <a:gd name="adj2" fmla="val -383802"/>
                    <a:gd name="adj3" fmla="val 16667"/>
                  </a:avLst>
                </a:prstGeom>
                <a:blipFill rotWithShape="1">
                  <a:blip r:embed="rId4"/>
                  <a:stretch>
                    <a:fillRect b="-1227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꺾인 연결선 14"/>
            <p:cNvCxnSpPr>
              <a:stCxn id="8" idx="3"/>
            </p:cNvCxnSpPr>
            <p:nvPr/>
          </p:nvCxnSpPr>
          <p:spPr>
            <a:xfrm flipV="1">
              <a:off x="6188138" y="3717032"/>
              <a:ext cx="389532" cy="2389331"/>
            </a:xfrm>
            <a:prstGeom prst="bentConnector2">
              <a:avLst/>
            </a:prstGeom>
            <a:ln w="19050">
              <a:solidFill>
                <a:schemeClr val="bg2">
                  <a:lumMod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868144" y="3717032"/>
            <a:ext cx="2892454" cy="2276902"/>
            <a:chOff x="5868144" y="3717032"/>
            <a:chExt cx="2892454" cy="2276902"/>
          </a:xfrm>
        </p:grpSpPr>
        <p:sp>
          <p:nvSpPr>
            <p:cNvPr id="20" name="모서리가 둥근 사각형 설명선 19"/>
            <p:cNvSpPr/>
            <p:nvPr/>
          </p:nvSpPr>
          <p:spPr>
            <a:xfrm>
              <a:off x="7740352" y="5589240"/>
              <a:ext cx="1020246" cy="404694"/>
            </a:xfrm>
            <a:prstGeom prst="wedgeRoundRectCallout">
              <a:avLst>
                <a:gd name="adj1" fmla="val -200734"/>
                <a:gd name="adj2" fmla="val -461571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두화소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차이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줄어듬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오른쪽 중괄호 20"/>
            <p:cNvSpPr/>
            <p:nvPr/>
          </p:nvSpPr>
          <p:spPr>
            <a:xfrm rot="5400000">
              <a:off x="6102184" y="3482992"/>
              <a:ext cx="252000" cy="720080"/>
            </a:xfrm>
            <a:prstGeom prst="rightBrac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2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7.4.1 </a:t>
            </a:r>
            <a:r>
              <a:rPr lang="ko-KR" altLang="en-US" dirty="0"/>
              <a:t>침식 연산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39157" y="1052736"/>
            <a:ext cx="7085171" cy="5338538"/>
            <a:chOff x="354449" y="1209452"/>
            <a:chExt cx="7085171" cy="5338538"/>
          </a:xfrm>
        </p:grpSpPr>
        <p:pic>
          <p:nvPicPr>
            <p:cNvPr id="706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484786"/>
              <a:ext cx="7018877" cy="506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103"/>
            <a:stretch/>
          </p:blipFill>
          <p:spPr bwMode="auto">
            <a:xfrm>
              <a:off x="354449" y="1209452"/>
              <a:ext cx="7085171" cy="297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5587220" y="1778787"/>
            <a:ext cx="1649076" cy="531095"/>
          </a:xfrm>
          <a:prstGeom prst="wedgeRoundRectCallout">
            <a:avLst>
              <a:gd name="adj1" fmla="val -107721"/>
              <a:gd name="adj2" fmla="val 709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보다 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화소는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255 , 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작으면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으로 이진화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72000" y="2808283"/>
            <a:ext cx="1126341" cy="399020"/>
          </a:xfrm>
          <a:prstGeom prst="wedgeRoundRectCallout">
            <a:avLst>
              <a:gd name="adj1" fmla="val -142259"/>
              <a:gd name="adj2" fmla="val 662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침식 마스크 원소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7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7.4.1 </a:t>
            </a:r>
            <a:r>
              <a:rPr lang="ko-KR" altLang="en-US" dirty="0"/>
              <a:t>침식 연산 </a:t>
            </a:r>
          </a:p>
        </p:txBody>
      </p:sp>
      <p:pic>
        <p:nvPicPr>
          <p:cNvPr id="71684" name="_x222326376" descr="EMB00001e4813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556792"/>
            <a:ext cx="2700000" cy="204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_x222223744" descr="EMB00001e4813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56" y="4189598"/>
            <a:ext cx="2700000" cy="204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2" name="_x222220864" descr="EMB00001e4813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96" y="4189598"/>
            <a:ext cx="2700000" cy="204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_x371310176" descr="EMB00001e4813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48" y="1556792"/>
            <a:ext cx="2700000" cy="204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35696" y="3594502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입력영상</a:t>
            </a:r>
            <a:endParaRPr lang="ko-KR" altLang="en-US" sz="16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236296" y="4189598"/>
            <a:ext cx="1126341" cy="399020"/>
          </a:xfrm>
          <a:prstGeom prst="wedgeRoundRectCallout">
            <a:avLst>
              <a:gd name="adj1" fmla="val -142259"/>
              <a:gd name="adj2" fmla="val 662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잡음 제거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149449" y="5157192"/>
            <a:ext cx="1238975" cy="399020"/>
          </a:xfrm>
          <a:prstGeom prst="wedgeRoundRectCallout">
            <a:avLst>
              <a:gd name="adj1" fmla="val -98285"/>
              <a:gd name="adj2" fmla="val 4556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객체내부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잡음 확대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7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_x222322696" descr="EMB00001e4813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348879"/>
            <a:ext cx="5652000" cy="453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객체를 팽창시키는 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</a:t>
            </a:r>
            <a:r>
              <a:rPr lang="ko-KR" altLang="en-US" dirty="0" err="1" smtClean="0"/>
              <a:t>최외곽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확장시키는 </a:t>
            </a:r>
            <a:r>
              <a:rPr lang="ko-KR" altLang="en-US" dirty="0" smtClean="0"/>
              <a:t>기능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객체 크기 확대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 배경 </a:t>
            </a:r>
            <a:r>
              <a:rPr lang="ko-KR" altLang="en-US" dirty="0" smtClean="0"/>
              <a:t>축소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</a:t>
            </a:r>
            <a:r>
              <a:rPr lang="ko-KR" altLang="en-US" dirty="0" smtClean="0"/>
              <a:t>팽창으로 </a:t>
            </a:r>
            <a:r>
              <a:rPr lang="ko-KR" altLang="en-US" dirty="0" smtClean="0"/>
              <a:t>객체 내부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빈 공간도 </a:t>
            </a:r>
            <a:r>
              <a:rPr lang="ko-KR" altLang="en-US" dirty="0" smtClean="0"/>
              <a:t>메워짐 </a:t>
            </a:r>
            <a:endParaRPr lang="en-US" altLang="ko-KR" dirty="0" smtClean="0"/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객체 내부 잡음 제거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7.4.2 </a:t>
            </a:r>
            <a:r>
              <a:rPr lang="ko-KR" altLang="en-US" smtClean="0"/>
              <a:t>팽창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4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팽창 연산의 예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7.4.2 </a:t>
            </a:r>
            <a:r>
              <a:rPr lang="ko-KR" altLang="en-US" dirty="0"/>
              <a:t>팽창 연산</a:t>
            </a:r>
          </a:p>
        </p:txBody>
      </p:sp>
      <p:pic>
        <p:nvPicPr>
          <p:cNvPr id="74753" name="_x222325656" descr="EMB00001e4813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696928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7220462" y="1473027"/>
            <a:ext cx="1023946" cy="299789"/>
          </a:xfrm>
          <a:prstGeom prst="wedgeRoundRectCallout">
            <a:avLst>
              <a:gd name="adj1" fmla="val -26686"/>
              <a:gd name="adj2" fmla="val 2397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잡음 확대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734543" y="4581128"/>
            <a:ext cx="1023946" cy="299789"/>
          </a:xfrm>
          <a:prstGeom prst="wedgeRoundRectCallout">
            <a:avLst>
              <a:gd name="adj1" fmla="val -156297"/>
              <a:gd name="adj2" fmla="val -2686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내부 메움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7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7.4.2 </a:t>
            </a:r>
            <a:r>
              <a:rPr lang="ko-KR" altLang="en-US" dirty="0"/>
              <a:t>팽창 연산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692696"/>
            <a:ext cx="6552728" cy="5833668"/>
            <a:chOff x="395536" y="620689"/>
            <a:chExt cx="7200800" cy="6357795"/>
          </a:xfrm>
        </p:grpSpPr>
        <p:pic>
          <p:nvPicPr>
            <p:cNvPr id="768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620689"/>
              <a:ext cx="7200000" cy="5345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779"/>
            <a:stretch/>
          </p:blipFill>
          <p:spPr bwMode="auto">
            <a:xfrm>
              <a:off x="396336" y="5930230"/>
              <a:ext cx="7200000" cy="1048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모서리가 둥근 사각형 설명선 5"/>
          <p:cNvSpPr/>
          <p:nvPr/>
        </p:nvSpPr>
        <p:spPr>
          <a:xfrm>
            <a:off x="6040901" y="1268760"/>
            <a:ext cx="1961420" cy="648072"/>
          </a:xfrm>
          <a:prstGeom prst="wedgeRoundRectCallout">
            <a:avLst>
              <a:gd name="adj1" fmla="val -87024"/>
              <a:gd name="adj2" fmla="val 925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원소 비교 함수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이전과 동일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팽창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mode = 1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38" y="4293096"/>
            <a:ext cx="1621008" cy="784167"/>
          </a:xfrm>
          <a:prstGeom prst="wedgeRoundRectCallout">
            <a:avLst>
              <a:gd name="adj1" fmla="val 139811"/>
              <a:gd name="adj2" fmla="val 692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1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모두 불일치하면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하나라도 일치하면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34982" y="5877272"/>
            <a:ext cx="2194920" cy="399020"/>
          </a:xfrm>
          <a:prstGeom prst="wedgeRoundRectCallout">
            <a:avLst>
              <a:gd name="adj1" fmla="val 1246"/>
              <a:gd name="adj2" fmla="val -1389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불일치시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하나라도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일치시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255, </a:t>
            </a:r>
          </a:p>
        </p:txBody>
      </p:sp>
    </p:spTree>
    <p:extLst>
      <p:ext uri="{BB962C8B-B14F-4D97-AF65-F5344CB8AC3E}">
        <p14:creationId xmlns:p14="http://schemas.microsoft.com/office/powerpoint/2010/main" val="35250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7.4.2 </a:t>
            </a:r>
            <a:r>
              <a:rPr lang="ko-KR" altLang="en-US" dirty="0"/>
              <a:t>팽창 연산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6"/>
          <a:stretch/>
        </p:blipFill>
        <p:spPr bwMode="auto">
          <a:xfrm>
            <a:off x="756336" y="908720"/>
            <a:ext cx="6840000" cy="515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3949715" y="2885964"/>
            <a:ext cx="1126341" cy="399020"/>
          </a:xfrm>
          <a:prstGeom prst="wedgeRoundRectCallout">
            <a:avLst>
              <a:gd name="adj1" fmla="val -142259"/>
              <a:gd name="adj2" fmla="val 662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팽창 마스크 원소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587220" y="1628800"/>
            <a:ext cx="1649076" cy="531095"/>
          </a:xfrm>
          <a:prstGeom prst="wedgeRoundRectCallout">
            <a:avLst>
              <a:gd name="adj1" fmla="val -107721"/>
              <a:gd name="adj2" fmla="val 709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보다 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화소는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255 , 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작으면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으로 이진화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95936" y="3445364"/>
            <a:ext cx="1783109" cy="327273"/>
          </a:xfrm>
          <a:prstGeom prst="wedgeRoundRectCallout">
            <a:avLst>
              <a:gd name="adj1" fmla="val -74343"/>
              <a:gd name="adj2" fmla="val 1512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Matx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객체라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형변환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필요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0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7.4.2 </a:t>
            </a:r>
            <a:r>
              <a:rPr lang="ko-KR" altLang="en-US" dirty="0"/>
              <a:t>팽창 연산</a:t>
            </a:r>
          </a:p>
        </p:txBody>
      </p:sp>
      <p:pic>
        <p:nvPicPr>
          <p:cNvPr id="78850" name="_x222222944" descr="EMB00001e4813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845717"/>
            <a:ext cx="2700000" cy="20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49" name="_x222222144" descr="EMB00001e4813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45717"/>
            <a:ext cx="2700000" cy="20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7221457" y="2525924"/>
            <a:ext cx="1238975" cy="399020"/>
          </a:xfrm>
          <a:prstGeom prst="wedgeRoundRectCallout">
            <a:avLst>
              <a:gd name="adj1" fmla="val -79680"/>
              <a:gd name="adj2" fmla="val 139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내부 잡음 제거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164288" y="1628800"/>
            <a:ext cx="1238975" cy="399020"/>
          </a:xfrm>
          <a:prstGeom prst="wedgeRoundRectCallout">
            <a:avLst>
              <a:gd name="adj1" fmla="val -79680"/>
              <a:gd name="adj2" fmla="val 139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잡음 증가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5262" y="3861048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입력영상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250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침식 연산과 팽창 연산의 순서를 </a:t>
            </a:r>
            <a:r>
              <a:rPr lang="ko-KR" altLang="en-US" dirty="0" smtClean="0"/>
              <a:t>조합하여 </a:t>
            </a:r>
            <a:r>
              <a:rPr lang="ko-KR" altLang="en-US" dirty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열림 연산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침식 연산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팽창 연산</a:t>
            </a:r>
            <a:endParaRPr lang="en-US" altLang="ko-KR" dirty="0" smtClean="0"/>
          </a:p>
          <a:p>
            <a:pPr lvl="2"/>
            <a:r>
              <a:rPr lang="ko-KR" altLang="en-US" dirty="0"/>
              <a:t>침식 연산으로 인해서 객체는 축소되고</a:t>
            </a:r>
            <a:r>
              <a:rPr lang="en-US" altLang="ko-KR" dirty="0"/>
              <a:t>, </a:t>
            </a:r>
            <a:r>
              <a:rPr lang="ko-KR" altLang="en-US" dirty="0"/>
              <a:t>배경 부분의 미세한 </a:t>
            </a:r>
            <a:r>
              <a:rPr lang="ko-KR" altLang="en-US" dirty="0" smtClean="0"/>
              <a:t>잡음 제거</a:t>
            </a:r>
            <a:endParaRPr lang="en-US" altLang="ko-KR" dirty="0" smtClean="0"/>
          </a:p>
          <a:p>
            <a:pPr lvl="2"/>
            <a:r>
              <a:rPr lang="ko-KR" altLang="en-US" dirty="0"/>
              <a:t>팽창 연산으로 인해서</a:t>
            </a:r>
            <a:r>
              <a:rPr lang="ko-KR" altLang="en-US" dirty="0" smtClean="0"/>
              <a:t> </a:t>
            </a:r>
            <a:r>
              <a:rPr lang="ko-KR" altLang="en-US" dirty="0"/>
              <a:t>축소되었던 객체들이 </a:t>
            </a:r>
            <a:r>
              <a:rPr lang="ko-KR" altLang="en-US" dirty="0" smtClean="0"/>
              <a:t>다시 </a:t>
            </a:r>
            <a:r>
              <a:rPr lang="ko-KR" altLang="en-US" dirty="0"/>
              <a:t>원래 크기로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pic>
        <p:nvPicPr>
          <p:cNvPr id="79873" name="_x222223824" descr="EMB00001e4813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8064000" cy="250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닫힘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팽창 연산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침식 연산</a:t>
            </a:r>
            <a:endParaRPr lang="ko-KR" altLang="en-US" dirty="0"/>
          </a:p>
          <a:p>
            <a:pPr lvl="1"/>
            <a:r>
              <a:rPr lang="ko-KR" altLang="en-US" dirty="0" smtClean="0"/>
              <a:t>팽창 </a:t>
            </a:r>
            <a:r>
              <a:rPr lang="ko-KR" altLang="en-US" dirty="0"/>
              <a:t>연산으로 객체가 확장되어서 객체 내부의 빈 공간이 </a:t>
            </a:r>
            <a:r>
              <a:rPr lang="ko-KR" altLang="en-US" dirty="0" smtClean="0"/>
              <a:t>메워짐</a:t>
            </a:r>
            <a:endParaRPr lang="en-US" altLang="ko-KR" dirty="0" smtClean="0"/>
          </a:p>
          <a:p>
            <a:pPr lvl="1"/>
            <a:r>
              <a:rPr lang="ko-KR" altLang="en-US" dirty="0"/>
              <a:t>침식 연산으로 </a:t>
            </a:r>
            <a:r>
              <a:rPr lang="ko-KR" altLang="en-US" dirty="0" smtClean="0"/>
              <a:t>다음으로 확장되었던 </a:t>
            </a:r>
            <a:r>
              <a:rPr lang="ko-KR" altLang="en-US" dirty="0"/>
              <a:t>객체의 크기가 원래대로 </a:t>
            </a:r>
            <a:r>
              <a:rPr lang="ko-KR" altLang="en-US" dirty="0" smtClean="0"/>
              <a:t>축소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pic>
        <p:nvPicPr>
          <p:cNvPr id="3" name="_x222222864" descr="EMB00001e48132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8" y="2636912"/>
            <a:ext cx="82176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44396" y="574080"/>
            <a:ext cx="6707924" cy="6383312"/>
            <a:chOff x="684328" y="980728"/>
            <a:chExt cx="6851940" cy="6599336"/>
          </a:xfrm>
        </p:grpSpPr>
        <p:pic>
          <p:nvPicPr>
            <p:cNvPr id="808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28" y="980728"/>
              <a:ext cx="6840000" cy="228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89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77"/>
            <a:stretch/>
          </p:blipFill>
          <p:spPr bwMode="auto">
            <a:xfrm>
              <a:off x="696268" y="3178062"/>
              <a:ext cx="6840000" cy="4402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572000" y="4077072"/>
            <a:ext cx="1621008" cy="360000"/>
          </a:xfrm>
          <a:prstGeom prst="wedgeRoundRectCallout">
            <a:avLst>
              <a:gd name="adj1" fmla="val -113830"/>
              <a:gd name="adj2" fmla="val 278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열림 연산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침식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팽창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72000" y="5721791"/>
            <a:ext cx="1621008" cy="360000"/>
          </a:xfrm>
          <a:prstGeom prst="wedgeRoundRectCallout">
            <a:avLst>
              <a:gd name="adj1" fmla="val -122291"/>
              <a:gd name="adj2" fmla="val 716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닫힘 연산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팽창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침식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3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1776" y="548680"/>
            <a:ext cx="6768000" cy="6480000"/>
            <a:chOff x="511777" y="836712"/>
            <a:chExt cx="7227775" cy="743168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580"/>
            <a:stretch/>
          </p:blipFill>
          <p:spPr bwMode="auto">
            <a:xfrm>
              <a:off x="511777" y="3629650"/>
              <a:ext cx="7200000" cy="4638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836712"/>
              <a:ext cx="7200000" cy="2930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 err="1"/>
              <a:t>블러링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300192" y="3573016"/>
            <a:ext cx="2194918" cy="584205"/>
          </a:xfrm>
          <a:prstGeom prst="wedgeRoundRectCallout">
            <a:avLst>
              <a:gd name="adj1" fmla="val -134027"/>
              <a:gd name="adj2" fmla="val -755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입력영상의 상하좌우 끝부분에서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마스크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절반 크기만큼은 계산 대상에서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제외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82408" y="4379481"/>
            <a:ext cx="1493743" cy="489679"/>
          </a:xfrm>
          <a:prstGeom prst="wedgeRoundRectCallout">
            <a:avLst>
              <a:gd name="adj1" fmla="val -125886"/>
              <a:gd name="adj2" fmla="val 748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입력화소와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마스크 위치로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영역 좌표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37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99"/>
          <a:stretch/>
        </p:blipFill>
        <p:spPr bwMode="auto">
          <a:xfrm>
            <a:off x="899592" y="858552"/>
            <a:ext cx="6840000" cy="566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060934" y="4213580"/>
            <a:ext cx="1567035" cy="749607"/>
            <a:chOff x="5060934" y="4213580"/>
            <a:chExt cx="1567035" cy="749607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5796136" y="4213580"/>
              <a:ext cx="831833" cy="223532"/>
            </a:xfrm>
            <a:prstGeom prst="wedgeRoundRectCallout">
              <a:avLst>
                <a:gd name="adj1" fmla="val -122085"/>
                <a:gd name="adj2" fmla="val 138745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오타 수정삭제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060934" y="4487101"/>
              <a:ext cx="174260" cy="476086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모서리가 둥근 사각형 설명선 11"/>
          <p:cNvSpPr/>
          <p:nvPr/>
        </p:nvSpPr>
        <p:spPr>
          <a:xfrm>
            <a:off x="4427984" y="3717032"/>
            <a:ext cx="915016" cy="297521"/>
          </a:xfrm>
          <a:prstGeom prst="wedgeRoundRectCallout">
            <a:avLst>
              <a:gd name="adj1" fmla="val -70095"/>
              <a:gd name="adj2" fmla="val 2303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열림 연산 옵션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543430" y="5147703"/>
            <a:ext cx="915016" cy="297521"/>
          </a:xfrm>
          <a:prstGeom prst="wedgeRoundRectCallout">
            <a:avLst>
              <a:gd name="adj1" fmla="val -179050"/>
              <a:gd name="adj2" fmla="val -1346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닫힘 연산 옵션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8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7.4.3 </a:t>
            </a:r>
            <a:r>
              <a:rPr lang="ko-KR" altLang="en-US" dirty="0"/>
              <a:t>열림 연산과 닫힘 연산</a:t>
            </a:r>
          </a:p>
        </p:txBody>
      </p:sp>
      <p:pic>
        <p:nvPicPr>
          <p:cNvPr id="81924" name="_x222324936" descr="EMB00001e4813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2700000" cy="2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3" name="_x222220944" descr="EMB00001e4813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71" y="1618258"/>
            <a:ext cx="2700000" cy="2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_x222220624" descr="EMB00001e4813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17590"/>
            <a:ext cx="2700000" cy="204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1" name="_x222224384" descr="EMB00001e4813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72" y="4073888"/>
            <a:ext cx="2700000" cy="2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2843808" y="1124744"/>
            <a:ext cx="1238975" cy="399020"/>
          </a:xfrm>
          <a:prstGeom prst="wedgeRoundRectCallout">
            <a:avLst>
              <a:gd name="adj1" fmla="val -40216"/>
              <a:gd name="adj2" fmla="val 2333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배경 잡음 제거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236296" y="2276872"/>
            <a:ext cx="1238975" cy="399020"/>
          </a:xfrm>
          <a:prstGeom prst="wedgeRoundRectCallout">
            <a:avLst>
              <a:gd name="adj1" fmla="val -79680"/>
              <a:gd name="adj2" fmla="val 139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내부 잡음 제거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차량사진에서 번호판 </a:t>
            </a:r>
            <a:r>
              <a:rPr lang="ko-KR" altLang="en-US" dirty="0" smtClean="0"/>
              <a:t>검출 위한 </a:t>
            </a:r>
            <a:r>
              <a:rPr lang="ko-KR" altLang="en-US" dirty="0"/>
              <a:t>전처리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모폴로지</a:t>
            </a:r>
            <a:r>
              <a:rPr lang="ko-KR" altLang="en-US" dirty="0" smtClean="0"/>
              <a:t> 심화예제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90"/>
          <a:stretch/>
        </p:blipFill>
        <p:spPr bwMode="auto">
          <a:xfrm>
            <a:off x="1043608" y="1556792"/>
            <a:ext cx="6840000" cy="527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203848" y="3563527"/>
            <a:ext cx="1339676" cy="297521"/>
          </a:xfrm>
          <a:prstGeom prst="wedgeRoundRectCallout">
            <a:avLst>
              <a:gd name="adj1" fmla="val -70095"/>
              <a:gd name="adj2" fmla="val 2303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차량영상 번호 입력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727074" y="3501008"/>
            <a:ext cx="2373318" cy="848861"/>
          </a:xfrm>
          <a:prstGeom prst="wedgeRoundRectCallout">
            <a:avLst>
              <a:gd name="adj1" fmla="val -75473"/>
              <a:gd name="adj2" fmla="val 1353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차량 영상 파일은 심화예제 프로젝트 폴더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상단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(../)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test_car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폴더에 위치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파일명은 숫자로 구성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90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모폴로지</a:t>
            </a:r>
            <a:r>
              <a:rPr lang="ko-KR" altLang="en-US" dirty="0"/>
              <a:t> 심화예제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99592" y="1484784"/>
            <a:ext cx="7200800" cy="4536504"/>
            <a:chOff x="899592" y="1484784"/>
            <a:chExt cx="6840000" cy="419529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492896"/>
              <a:ext cx="6840000" cy="3187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509" b="113"/>
            <a:stretch/>
          </p:blipFill>
          <p:spPr bwMode="auto">
            <a:xfrm>
              <a:off x="899592" y="1484784"/>
              <a:ext cx="6840000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205575" y="764704"/>
            <a:ext cx="1961420" cy="479160"/>
          </a:xfrm>
          <a:prstGeom prst="wedgeRoundRectCallout">
            <a:avLst>
              <a:gd name="adj1" fmla="val 60863"/>
              <a:gd name="adj2" fmla="val 1756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모폴로지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연산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번호판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모양으로 가로로 길게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610524" y="2301768"/>
            <a:ext cx="1473644" cy="479160"/>
          </a:xfrm>
          <a:prstGeom prst="wedgeRoundRectCallout">
            <a:avLst>
              <a:gd name="adj1" fmla="val -80080"/>
              <a:gd name="adj2" fmla="val 809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수직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(dx)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적용하여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수직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에지 검출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38774" y="4029960"/>
            <a:ext cx="2157562" cy="479160"/>
          </a:xfrm>
          <a:prstGeom prst="wedgeRoundRectCallout">
            <a:avLst>
              <a:gd name="adj1" fmla="val -42411"/>
              <a:gd name="adj2" fmla="val -735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가로로 마스크로 팽창연산 수행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수직에지이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가로로 길게 메워지게 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1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모폴로지</a:t>
            </a:r>
            <a:r>
              <a:rPr lang="ko-KR" altLang="en-US" dirty="0"/>
              <a:t> 심화예제 </a:t>
            </a:r>
          </a:p>
        </p:txBody>
      </p:sp>
      <p:pic>
        <p:nvPicPr>
          <p:cNvPr id="87044" name="_x222326376" descr="EMB00001e4813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74256"/>
            <a:ext cx="2808000" cy="21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3" name="_x222223744" descr="EMB00001e4813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81035"/>
            <a:ext cx="2808000" cy="21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2" name="_x222222544" descr="EMB00001e4813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952435"/>
            <a:ext cx="2808000" cy="211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1" name="_x222220624" descr="EMB00001e48133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556792"/>
            <a:ext cx="2808000" cy="11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6138972" y="4673532"/>
            <a:ext cx="1961420" cy="771692"/>
          </a:xfrm>
          <a:prstGeom prst="wedgeRoundRectCallout">
            <a:avLst>
              <a:gd name="adj1" fmla="val -78343"/>
              <a:gd name="adj2" fmla="val 678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가로로 긴 마스크로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침식 및 팽창 연산을 수행해서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번호판과 비슷한 객체 내부 채움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048" y="12687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입력영상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94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convoluttion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마스크 내의 </a:t>
            </a:r>
            <a:r>
              <a:rPr lang="ko-KR" altLang="en-US" dirty="0" err="1" smtClean="0"/>
              <a:t>원소값과</a:t>
            </a:r>
            <a:r>
              <a:rPr lang="ko-KR" altLang="en-US" dirty="0" smtClean="0"/>
              <a:t> 공간 영역에 있는 입력 영상의 </a:t>
            </a:r>
            <a:r>
              <a:rPr lang="ko-KR" altLang="en-US" dirty="0" err="1" smtClean="0"/>
              <a:t>화소값들을</a:t>
            </a:r>
            <a:r>
              <a:rPr lang="ko-KR" altLang="en-US" dirty="0" smtClean="0"/>
              <a:t> 대응되게 곱하여 출력 </a:t>
            </a:r>
            <a:r>
              <a:rPr lang="ko-KR" altLang="en-US" dirty="0" err="1" smtClean="0"/>
              <a:t>화소값을</a:t>
            </a:r>
            <a:r>
              <a:rPr lang="ko-KR" altLang="en-US" dirty="0" smtClean="0"/>
              <a:t> 계산하는 것을 말한다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 영상에 곱해지는 이 마스크를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(kernel),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(window),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(filter) </a:t>
            </a:r>
            <a:r>
              <a:rPr lang="ko-KR" altLang="en-US" dirty="0" smtClean="0"/>
              <a:t>등 용어로 부른다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블러링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bluring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회선 마스크의 원소를 모두 같은 값으로 지정해 수행하며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되어야한다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출력 영상에서 이웃하는 </a:t>
            </a:r>
            <a:r>
              <a:rPr lang="ko-KR" altLang="en-US" dirty="0" err="1" smtClean="0"/>
              <a:t>화소들이</a:t>
            </a:r>
            <a:r>
              <a:rPr lang="ko-KR" altLang="en-US" dirty="0" smtClean="0"/>
              <a:t> 비슷한 값을 갖기 때문에 부드러운 영상이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흐려지는 결과가 발생한다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사프닝</a:t>
            </a:r>
            <a:r>
              <a:rPr lang="en-US" altLang="ko-KR" dirty="0" smtClean="0"/>
              <a:t>(sharpening)</a:t>
            </a:r>
            <a:r>
              <a:rPr lang="ko-KR" altLang="en-US" dirty="0" smtClean="0"/>
              <a:t>은 회선 마스크에서 중심계수와 주변계수의 차이를 크게 함으로서 </a:t>
            </a:r>
            <a:r>
              <a:rPr lang="ko-KR" altLang="en-US" dirty="0" err="1" smtClean="0"/>
              <a:t>출력화소가</a:t>
            </a:r>
            <a:r>
              <a:rPr lang="ko-KR" altLang="en-US" dirty="0" smtClean="0"/>
              <a:t> 도드라지게 함으로서 선명하고 </a:t>
            </a:r>
            <a:r>
              <a:rPr lang="ko-KR" altLang="en-US" dirty="0" err="1" smtClean="0"/>
              <a:t>날까로운</a:t>
            </a:r>
            <a:r>
              <a:rPr lang="ko-KR" altLang="en-US" dirty="0" smtClean="0"/>
              <a:t> 영상을 만드는 방법이다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중심계수는 아주 큰 값을 갖게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주변계수는 </a:t>
            </a:r>
            <a:r>
              <a:rPr lang="ko-KR" altLang="en-US" dirty="0" err="1" smtClean="0"/>
              <a:t>음수값을</a:t>
            </a:r>
            <a:r>
              <a:rPr lang="ko-KR" altLang="en-US" dirty="0" smtClean="0"/>
              <a:t> 갖게 해서 전체 합이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되게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영상 처리에서 에지는 “</a:t>
            </a:r>
            <a:r>
              <a:rPr lang="ko-KR" altLang="en-US" dirty="0" err="1" smtClean="0"/>
              <a:t>화소값이</a:t>
            </a:r>
            <a:r>
              <a:rPr lang="ko-KR" altLang="en-US" dirty="0" smtClean="0"/>
              <a:t> 급격하게 변화하는 부분”으로 정의한다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이것은 객체에서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모양을 인지할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방향성을 탐지할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에지는 이웃하는 두 </a:t>
            </a:r>
            <a:r>
              <a:rPr lang="ko-KR" altLang="en-US" dirty="0" err="1"/>
              <a:t>화소의</a:t>
            </a:r>
            <a:r>
              <a:rPr lang="ko-KR" altLang="en-US" dirty="0"/>
              <a:t> 차분으로 구할 수 있으며</a:t>
            </a:r>
            <a:r>
              <a:rPr lang="en-US" altLang="ko-KR" dirty="0"/>
              <a:t>, </a:t>
            </a:r>
            <a:r>
              <a:rPr lang="ko-KR" altLang="en-US" dirty="0"/>
              <a:t>이것은 미분 공식과 유사하다</a:t>
            </a:r>
            <a:r>
              <a:rPr lang="en-US" altLang="ko-KR" dirty="0"/>
              <a:t>. </a:t>
            </a:r>
            <a:r>
              <a:rPr lang="ko-KR" altLang="en-US" dirty="0"/>
              <a:t>따라서 미분 마스크로 회선을 수행하면 에지를 검출할 수 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/>
              <a:t>1</a:t>
            </a:r>
            <a:r>
              <a:rPr lang="ko-KR" altLang="en-US" dirty="0"/>
              <a:t>차 미분 </a:t>
            </a:r>
            <a:r>
              <a:rPr lang="ko-KR" altLang="en-US" dirty="0" err="1"/>
              <a:t>마스크라하며</a:t>
            </a:r>
            <a:r>
              <a:rPr lang="en-US" altLang="ko-KR" dirty="0"/>
              <a:t>, </a:t>
            </a:r>
            <a:r>
              <a:rPr lang="ko-KR" altLang="en-US" dirty="0"/>
              <a:t>대표적으로 </a:t>
            </a:r>
            <a:r>
              <a:rPr lang="ko-KR" altLang="en-US" dirty="0" err="1"/>
              <a:t>소벨</a:t>
            </a:r>
            <a:r>
              <a:rPr lang="en-US" altLang="ko-KR" dirty="0"/>
              <a:t>(Sobel), </a:t>
            </a:r>
            <a:r>
              <a:rPr lang="ko-KR" altLang="en-US" dirty="0" err="1"/>
              <a:t>프리윗</a:t>
            </a:r>
            <a:r>
              <a:rPr lang="en-US" altLang="ko-KR" dirty="0"/>
              <a:t>(Prewitt), </a:t>
            </a:r>
            <a:r>
              <a:rPr lang="ko-KR" altLang="en-US" dirty="0" err="1"/>
              <a:t>로버츠</a:t>
            </a:r>
            <a:r>
              <a:rPr lang="en-US" altLang="ko-KR" dirty="0"/>
              <a:t>(Roberts) </a:t>
            </a:r>
            <a:r>
              <a:rPr lang="ko-KR" altLang="en-US" dirty="0"/>
              <a:t>등이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788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미분 연산자는 점진적으로 변화하는 부분까지 민감하게 에지를 검출하여 너무 많은 에지가 나타날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보완하기 위한 방법으로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미분에서 한 번 더 미분을 하는 방법인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미분 연산이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대표적으로 </a:t>
            </a:r>
            <a:r>
              <a:rPr lang="ko-KR" altLang="en-US" dirty="0" err="1" smtClean="0"/>
              <a:t>라플라시안</a:t>
            </a:r>
            <a:r>
              <a:rPr lang="en-US" altLang="ko-KR" dirty="0" smtClean="0"/>
              <a:t>(Laplacian), </a:t>
            </a:r>
            <a:r>
              <a:rPr lang="en-US" altLang="ko-KR" dirty="0" err="1" smtClean="0"/>
              <a:t>LoG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Laplacianof</a:t>
            </a:r>
            <a:r>
              <a:rPr lang="en-US" altLang="ko-KR" dirty="0" smtClean="0"/>
              <a:t> Gaussian), </a:t>
            </a:r>
            <a:r>
              <a:rPr lang="en-US" altLang="ko-KR" dirty="0" err="1" smtClean="0"/>
              <a:t>DoG</a:t>
            </a:r>
            <a:r>
              <a:rPr lang="en-US" altLang="ko-KR" dirty="0" smtClean="0"/>
              <a:t>(Difference of Gauss-</a:t>
            </a:r>
            <a:r>
              <a:rPr lang="en-US" altLang="ko-KR" dirty="0" err="1" smtClean="0"/>
              <a:t>ian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등의 방법이 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캐니 에지 검출 방법은 </a:t>
            </a:r>
            <a:r>
              <a:rPr lang="en-US" altLang="ko-KR" dirty="0" smtClean="0"/>
              <a:t>John F. Canny</a:t>
            </a:r>
            <a:r>
              <a:rPr lang="ko-KR" altLang="en-US" dirty="0" smtClean="0"/>
              <a:t>에 의해 개발된 것으로서 다음과 </a:t>
            </a:r>
            <a:r>
              <a:rPr lang="ko-KR" altLang="en-US" dirty="0" err="1" smtClean="0"/>
              <a:t>같으</a:t>
            </a:r>
            <a:r>
              <a:rPr lang="ko-KR" altLang="en-US" dirty="0" smtClean="0"/>
              <a:t> 여러 단계의 알고리즘으로 구성된 에지 검출 방법이다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비선형 공간 </a:t>
            </a:r>
            <a:r>
              <a:rPr lang="ko-KR" altLang="en-US" dirty="0" err="1" smtClean="0"/>
              <a:t>필터링의</a:t>
            </a:r>
            <a:r>
              <a:rPr lang="ko-KR" altLang="en-US" dirty="0" smtClean="0"/>
              <a:t> 방법으로 최솟값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최댓값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평균값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미디언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등이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최대 최솟값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마스크 범위에서 최솟값 혹은 최댓값을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결정한다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최솟값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영상이 전반적으로 어두워지며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최댓값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영상이 밝아진다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평균값 </a:t>
            </a:r>
            <a:r>
              <a:rPr lang="ko-KR" altLang="en-US" dirty="0" err="1"/>
              <a:t>필터링은</a:t>
            </a:r>
            <a:r>
              <a:rPr lang="ko-KR" altLang="en-US" dirty="0"/>
              <a:t> 마스크 범위의 </a:t>
            </a:r>
            <a:r>
              <a:rPr lang="ko-KR" altLang="en-US" dirty="0" err="1"/>
              <a:t>입력화소들을</a:t>
            </a:r>
            <a:r>
              <a:rPr lang="ko-KR" altLang="en-US" dirty="0"/>
              <a:t> 평균하여 </a:t>
            </a:r>
            <a:r>
              <a:rPr lang="ko-KR" altLang="en-US" dirty="0" err="1"/>
              <a:t>출력화소를</a:t>
            </a:r>
            <a:r>
              <a:rPr lang="ko-KR" altLang="en-US" dirty="0"/>
              <a:t> 결정하기 때문에 </a:t>
            </a:r>
            <a:r>
              <a:rPr lang="ko-KR" altLang="en-US" dirty="0" err="1"/>
              <a:t>블러링과</a:t>
            </a:r>
            <a:r>
              <a:rPr lang="ko-KR" altLang="en-US" dirty="0"/>
              <a:t> 같은 효과가 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30" y="2969286"/>
            <a:ext cx="4023022" cy="10357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미디언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마스크 범위의 </a:t>
            </a:r>
            <a:r>
              <a:rPr lang="ko-KR" altLang="en-US" dirty="0" err="1" smtClean="0"/>
              <a:t>입력화소들을</a:t>
            </a:r>
            <a:r>
              <a:rPr lang="ko-KR" altLang="en-US" dirty="0" smtClean="0"/>
              <a:t> 정렬하여 </a:t>
            </a:r>
            <a:r>
              <a:rPr lang="ko-KR" altLang="en-US" dirty="0" err="1" smtClean="0"/>
              <a:t>중간값을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출력화소로</a:t>
            </a:r>
            <a:r>
              <a:rPr lang="ko-KR" altLang="en-US" dirty="0" smtClean="0"/>
              <a:t> 결정하는 방식이다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임펄스</a:t>
            </a:r>
            <a:r>
              <a:rPr lang="ko-KR" altLang="en-US" dirty="0" smtClean="0"/>
              <a:t> 잡음이나 소금 후추 잡음은 마스크 범위 내에서 가장 큰 값 혹은 가장 작은 값이 </a:t>
            </a:r>
            <a:r>
              <a:rPr lang="ko-KR" altLang="en-US" dirty="0" err="1" smtClean="0"/>
              <a:t>되기때문에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출력화소에서</a:t>
            </a:r>
            <a:r>
              <a:rPr lang="ko-KR" altLang="en-US" dirty="0" smtClean="0"/>
              <a:t> 배제된다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이와 같은 잡음 제거에 효과적이다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블러링은</a:t>
            </a:r>
            <a:r>
              <a:rPr lang="ko-KR" altLang="en-US" dirty="0" smtClean="0"/>
              <a:t> 정규분포 곡선을 갖는 마스크를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수식에 따라서 생성하고 이 마스크로 회선을 수행하는 방법이다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평균과 표준 편차로 정규분포 마스크를 생성할 </a:t>
            </a:r>
            <a:r>
              <a:rPr lang="ko-KR" altLang="en-US" dirty="0" err="1" smtClean="0"/>
              <a:t>수있다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표준편차가 크면 클수록 많이 흐려진 영상을 생성한다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모폴로지는</a:t>
            </a:r>
            <a:r>
              <a:rPr lang="ko-KR" altLang="en-US" dirty="0" smtClean="0"/>
              <a:t> 행태학적 방법을 영상 처리에 적용한 것으로서 침식과 팽창 연산이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침식연산은 객체의 크기가 축소되기 때문에 영상 내에 존재하는 작은 크기의 잡음을 제거하는 효과적이다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팽창 연산은 객체의 크기가 확대되어 객체 내부의 빈 공간을 메우는 역할을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열림 연산은 침식 연산 수행 후에 팽창 연산을 수행한다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침식 연산으로 객체는 축소되고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배경의 잡음들은 제거되며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팽창 연산으로 축소되었던 객체들이 원래 크기로 돌아간다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닫힘 연산은 팽창 연산 수행 후에 침식 연산을 수행한다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팽창 연산으로 객체가 확장되어 객체 내부의 빈 공간이 메워진다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다음으로 침식 연산으로 확장되었던 객체의 크기가 원래대로 축소된다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8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7436</TotalTime>
  <Words>2816</Words>
  <Application>Microsoft Office PowerPoint</Application>
  <PresentationFormat>화면 슬라이드 쇼(4:3)</PresentationFormat>
  <Paragraphs>555</Paragraphs>
  <Slides>97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98" baseType="lpstr">
      <vt:lpstr>가을</vt:lpstr>
      <vt:lpstr>CHAPTER 07 영역 처리</vt:lpstr>
      <vt:lpstr>contents</vt:lpstr>
      <vt:lpstr>7.1 회선(convolution)</vt:lpstr>
      <vt:lpstr>7.1.1 공간 영역의 개념과 회선</vt:lpstr>
      <vt:lpstr>7.1.1 공간 영역의 개념과 회선</vt:lpstr>
      <vt:lpstr>7.1.2 블러링</vt:lpstr>
      <vt:lpstr>7.1.2 블러링</vt:lpstr>
      <vt:lpstr>7.1.2 블러링</vt:lpstr>
      <vt:lpstr>7.1.2 블러링</vt:lpstr>
      <vt:lpstr>7.1.2 블러링</vt:lpstr>
      <vt:lpstr>7.1.3 샤프닝</vt:lpstr>
      <vt:lpstr>7.1.3 샤프닝</vt:lpstr>
      <vt:lpstr>7.1.3 샤프닝</vt:lpstr>
      <vt:lpstr>7.2 에지 검출</vt:lpstr>
      <vt:lpstr>7.2 에지 검출</vt:lpstr>
      <vt:lpstr>7.2.1 차분 연산을 통한 에지 검출</vt:lpstr>
      <vt:lpstr>7.2.1 차분 연산을 통한 에지 검출</vt:lpstr>
      <vt:lpstr>7.2.1 차분 연산을 통한 에지 검출</vt:lpstr>
      <vt:lpstr>7.2.1 차분 연산을 통한 에지 검출</vt:lpstr>
      <vt:lpstr>7.2.1 차분 연산을 통한 에 검출</vt:lpstr>
      <vt:lpstr>7.2.2 1차 미분 마스크</vt:lpstr>
      <vt:lpstr>1) 로버츠(Roberts) 마스크</vt:lpstr>
      <vt:lpstr>1) 로버츠(Roberts) 마스크</vt:lpstr>
      <vt:lpstr>1) 로버츠(Roberts) 마스크</vt:lpstr>
      <vt:lpstr>1) 로버츠(Roberts) 마스크</vt:lpstr>
      <vt:lpstr>2) 프리윗(Prewitt) 마스크</vt:lpstr>
      <vt:lpstr>2) 프리윗(Prewitt) 마스크</vt:lpstr>
      <vt:lpstr>2) 프리윗(Prewitt) 마스크</vt:lpstr>
      <vt:lpstr>2) 프리윗(Prewitt) 마스크</vt:lpstr>
      <vt:lpstr>3) 소벨(Sobel) 마스크</vt:lpstr>
      <vt:lpstr>3) 소벨(Sobel) 마스크</vt:lpstr>
      <vt:lpstr>3) 소벨(Sobel) 마스크</vt:lpstr>
      <vt:lpstr>3) 소벨(Sobel) 마스크</vt:lpstr>
      <vt:lpstr>7.2.4 2차 미분 마스크</vt:lpstr>
      <vt:lpstr>7.2.4 2차 미분 마스크</vt:lpstr>
      <vt:lpstr>1) 라플라시안 에지 검출</vt:lpstr>
      <vt:lpstr>1) 라플라시안 에지 검출</vt:lpstr>
      <vt:lpstr>1) 라플라시안 에지 검출</vt:lpstr>
      <vt:lpstr>2) LoG와 DoG</vt:lpstr>
      <vt:lpstr>2) LoG와 DoG</vt:lpstr>
      <vt:lpstr>2) LoG와 DoG</vt:lpstr>
      <vt:lpstr>2) LoG와 DoG</vt:lpstr>
      <vt:lpstr>2) LoG와 DoG</vt:lpstr>
      <vt:lpstr>7.2.5 캐니 에지 검출</vt:lpstr>
      <vt:lpstr>7.2.5 캐니 에지 검출</vt:lpstr>
      <vt:lpstr>7.2.5 캐니 에지 검출</vt:lpstr>
      <vt:lpstr>7.2.5 캐니 에지 검출</vt:lpstr>
      <vt:lpstr>7.2.5 캐니 에지 검출</vt:lpstr>
      <vt:lpstr>7.2.5 캐니 에지 검출</vt:lpstr>
      <vt:lpstr>7.2.5 캐니 에지 검출</vt:lpstr>
      <vt:lpstr>7.2.5 캐니 에지 검출</vt:lpstr>
      <vt:lpstr>7.2.5 캐니 에지 검출</vt:lpstr>
      <vt:lpstr>7.3 기타 필터링 </vt:lpstr>
      <vt:lpstr>7.3.1 최댓값/최솟값 필터링 </vt:lpstr>
      <vt:lpstr>7.3.1 최댓값/최솟값 필터링 </vt:lpstr>
      <vt:lpstr>7.3.1 최댓값/최솟값 필터링 </vt:lpstr>
      <vt:lpstr>7.3.1 최댓값/최솟값 필터링 </vt:lpstr>
      <vt:lpstr>7.3.2 평균값 필터링 </vt:lpstr>
      <vt:lpstr>7.3.2 평균값 필터링 </vt:lpstr>
      <vt:lpstr>7.3.2 평균값 필터링 </vt:lpstr>
      <vt:lpstr>7.3.2 평균값 필터링 </vt:lpstr>
      <vt:lpstr>OpenCV에서 회선 수행시 경계 설정 방법</vt:lpstr>
      <vt:lpstr>7.3.3 미디언 필터링</vt:lpstr>
      <vt:lpstr>7.3.3 미디언 필터링</vt:lpstr>
      <vt:lpstr>7.3.3 미디언 필터링</vt:lpstr>
      <vt:lpstr>7.3.3 미디언 필터링</vt:lpstr>
      <vt:lpstr>7.3.4 가우시안 스무딩 필터링</vt:lpstr>
      <vt:lpstr>7.3.4 가우시안 스무딩 필터링</vt:lpstr>
      <vt:lpstr>7.3.4 가우시안 스무딩 필터링</vt:lpstr>
      <vt:lpstr>7.3.4 가우시안 스무딩 필터링</vt:lpstr>
      <vt:lpstr>7.3.4 가우시안 스무딩 필터링</vt:lpstr>
      <vt:lpstr>심화 예제 – 블러링 &amp; 캐니에지</vt:lpstr>
      <vt:lpstr>심화예제</vt:lpstr>
      <vt:lpstr>7.4 모폴로지(morphology)</vt:lpstr>
      <vt:lpstr>7.4 모폴로지(morphology)</vt:lpstr>
      <vt:lpstr>7.4.1 침식 연산 </vt:lpstr>
      <vt:lpstr>7.4.1 침식 연산 </vt:lpstr>
      <vt:lpstr>7.4.1 침식 연산 </vt:lpstr>
      <vt:lpstr>7.4.1 침식 연산 </vt:lpstr>
      <vt:lpstr>7.4.1 침식 연산 </vt:lpstr>
      <vt:lpstr>7.4.1 침식 연산 </vt:lpstr>
      <vt:lpstr>7.4.2 팽창 연산</vt:lpstr>
      <vt:lpstr>7.4.2 팽창 연산</vt:lpstr>
      <vt:lpstr>7.4.2 팽창 연산</vt:lpstr>
      <vt:lpstr>7.4.2 팽창 연산</vt:lpstr>
      <vt:lpstr>7.4.2 팽창 연산</vt:lpstr>
      <vt:lpstr>7.4.3 열림 연산과 닫힘 연산</vt:lpstr>
      <vt:lpstr>7.4.3 열림 연산과 닫힘 연산</vt:lpstr>
      <vt:lpstr>7.4.3 열림 연산과 닫힘 연산</vt:lpstr>
      <vt:lpstr>7.4.3 열림 연산과 닫힘 연산</vt:lpstr>
      <vt:lpstr>7.4.3 열림 연산과 닫힘 연산</vt:lpstr>
      <vt:lpstr>모폴로지 심화예제</vt:lpstr>
      <vt:lpstr>모폴로지 심화예제 </vt:lpstr>
      <vt:lpstr>모폴로지 심화예제 </vt:lpstr>
      <vt:lpstr>단원 요약</vt:lpstr>
      <vt:lpstr>단원 요약</vt:lpstr>
      <vt:lpstr>단원 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bae22</cp:lastModifiedBy>
  <cp:revision>1881</cp:revision>
  <dcterms:created xsi:type="dcterms:W3CDTF">2017-02-21T08:17:22Z</dcterms:created>
  <dcterms:modified xsi:type="dcterms:W3CDTF">2017-03-06T10:25:56Z</dcterms:modified>
</cp:coreProperties>
</file>